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45"/>
  </p:notesMasterIdLst>
  <p:handoutMasterIdLst>
    <p:handoutMasterId r:id="rId46"/>
  </p:handoutMasterIdLst>
  <p:sldIdLst>
    <p:sldId id="256" r:id="rId2"/>
    <p:sldId id="257" r:id="rId3"/>
    <p:sldId id="273" r:id="rId4"/>
    <p:sldId id="274" r:id="rId5"/>
    <p:sldId id="275" r:id="rId6"/>
    <p:sldId id="276" r:id="rId7"/>
    <p:sldId id="277" r:id="rId8"/>
    <p:sldId id="278" r:id="rId9"/>
    <p:sldId id="285" r:id="rId10"/>
    <p:sldId id="284" r:id="rId11"/>
    <p:sldId id="283" r:id="rId12"/>
    <p:sldId id="287" r:id="rId13"/>
    <p:sldId id="330" r:id="rId14"/>
    <p:sldId id="281" r:id="rId15"/>
    <p:sldId id="282" r:id="rId16"/>
    <p:sldId id="280" r:id="rId17"/>
    <p:sldId id="294" r:id="rId18"/>
    <p:sldId id="313" r:id="rId19"/>
    <p:sldId id="293" r:id="rId20"/>
    <p:sldId id="295" r:id="rId21"/>
    <p:sldId id="292" r:id="rId22"/>
    <p:sldId id="311" r:id="rId23"/>
    <p:sldId id="327" r:id="rId24"/>
    <p:sldId id="329" r:id="rId25"/>
    <p:sldId id="291" r:id="rId26"/>
    <p:sldId id="296" r:id="rId27"/>
    <p:sldId id="314" r:id="rId28"/>
    <p:sldId id="290" r:id="rId29"/>
    <p:sldId id="289" r:id="rId30"/>
    <p:sldId id="304" r:id="rId31"/>
    <p:sldId id="297" r:id="rId32"/>
    <p:sldId id="298" r:id="rId33"/>
    <p:sldId id="299" r:id="rId34"/>
    <p:sldId id="302" r:id="rId35"/>
    <p:sldId id="328" r:id="rId36"/>
    <p:sldId id="303" r:id="rId37"/>
    <p:sldId id="306" r:id="rId38"/>
    <p:sldId id="307" r:id="rId39"/>
    <p:sldId id="308" r:id="rId40"/>
    <p:sldId id="309" r:id="rId41"/>
    <p:sldId id="326" r:id="rId42"/>
    <p:sldId id="331" r:id="rId43"/>
    <p:sldId id="305" r:id="rId4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E5A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2" d="100"/>
          <a:sy n="82" d="100"/>
        </p:scale>
        <p:origin x="-1662" y="28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2088" y="-72"/>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5181600" y="0"/>
            <a:ext cx="3962400" cy="3429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sz="quarter" idx="1"/>
          </p:nvPr>
        </p:nvSpPr>
        <p:spPr>
          <a:xfrm>
            <a:off x="1588" y="0"/>
            <a:ext cx="3962400" cy="342900"/>
          </a:xfrm>
          <a:prstGeom prst="rect">
            <a:avLst/>
          </a:prstGeom>
        </p:spPr>
        <p:txBody>
          <a:bodyPr vert="horz" lIns="91440" tIns="45720" rIns="91440" bIns="45720" rtlCol="1"/>
          <a:lstStyle>
            <a:lvl1pPr algn="l">
              <a:defRPr sz="1200"/>
            </a:lvl1pPr>
          </a:lstStyle>
          <a:p>
            <a:fld id="{72244A38-E161-4DCF-AA13-79E557189749}" type="datetimeFigureOut">
              <a:rPr lang="ar-IQ" smtClean="0"/>
              <a:pPr/>
              <a:t>29/08/1430</a:t>
            </a:fld>
            <a:endParaRPr lang="ar-IQ"/>
          </a:p>
        </p:txBody>
      </p:sp>
      <p:sp>
        <p:nvSpPr>
          <p:cNvPr id="4" name="عنصر نائب للتذييل 3"/>
          <p:cNvSpPr>
            <a:spLocks noGrp="1"/>
          </p:cNvSpPr>
          <p:nvPr>
            <p:ph type="ftr" sz="quarter" idx="2"/>
          </p:nvPr>
        </p:nvSpPr>
        <p:spPr>
          <a:xfrm>
            <a:off x="5181600" y="6513513"/>
            <a:ext cx="3962400" cy="342900"/>
          </a:xfrm>
          <a:prstGeom prst="rect">
            <a:avLst/>
          </a:prstGeom>
        </p:spPr>
        <p:txBody>
          <a:bodyPr vert="horz" lIns="91440" tIns="45720" rIns="91440" bIns="45720" rtlCol="1" anchor="b"/>
          <a:lstStyle>
            <a:lvl1pPr algn="r">
              <a:defRPr sz="1200"/>
            </a:lvl1pPr>
          </a:lstStyle>
          <a:p>
            <a:endParaRPr lang="ar-IQ"/>
          </a:p>
        </p:txBody>
      </p:sp>
      <p:sp>
        <p:nvSpPr>
          <p:cNvPr id="5" name="عنصر نائب لرقم الشريحة 4"/>
          <p:cNvSpPr>
            <a:spLocks noGrp="1"/>
          </p:cNvSpPr>
          <p:nvPr>
            <p:ph type="sldNum" sz="quarter" idx="3"/>
          </p:nvPr>
        </p:nvSpPr>
        <p:spPr>
          <a:xfrm>
            <a:off x="1588" y="6513513"/>
            <a:ext cx="3962400" cy="342900"/>
          </a:xfrm>
          <a:prstGeom prst="rect">
            <a:avLst/>
          </a:prstGeom>
        </p:spPr>
        <p:txBody>
          <a:bodyPr vert="horz" lIns="91440" tIns="45720" rIns="91440" bIns="45720" rtlCol="1" anchor="b"/>
          <a:lstStyle>
            <a:lvl1pPr algn="l">
              <a:defRPr sz="1200"/>
            </a:lvl1pPr>
          </a:lstStyle>
          <a:p>
            <a:fld id="{FF26A4B7-BA49-486F-8EC0-BBD47DE0DEFA}" type="slidenum">
              <a:rPr lang="ar-IQ" smtClean="0"/>
              <a:pPr/>
              <a:t>‹#›</a:t>
            </a:fld>
            <a:endParaRPr lang="ar-IQ"/>
          </a:p>
        </p:txBody>
      </p:sp>
    </p:spTree>
    <p:extLst>
      <p:ext uri="{BB962C8B-B14F-4D97-AF65-F5344CB8AC3E}">
        <p14:creationId xmlns:p14="http://schemas.microsoft.com/office/powerpoint/2010/main" xmlns="" val="2406063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5181600" y="0"/>
            <a:ext cx="3962400" cy="3429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3962400" cy="342900"/>
          </a:xfrm>
          <a:prstGeom prst="rect">
            <a:avLst/>
          </a:prstGeom>
        </p:spPr>
        <p:txBody>
          <a:bodyPr vert="horz" lIns="91440" tIns="45720" rIns="91440" bIns="45720" rtlCol="1"/>
          <a:lstStyle>
            <a:lvl1pPr algn="l">
              <a:defRPr sz="1200"/>
            </a:lvl1pPr>
          </a:lstStyle>
          <a:p>
            <a:fld id="{9C858BC5-8174-463C-A4C9-E3CA6E054783}" type="datetimeFigureOut">
              <a:rPr lang="ar-IQ" smtClean="0"/>
              <a:pPr/>
              <a:t>29/08/1430</a:t>
            </a:fld>
            <a:endParaRPr lang="ar-IQ"/>
          </a:p>
        </p:txBody>
      </p:sp>
      <p:sp>
        <p:nvSpPr>
          <p:cNvPr id="4" name="عنصر نائب لصورة الشريحة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914400" y="3257550"/>
            <a:ext cx="7315200" cy="30861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5181600" y="6513513"/>
            <a:ext cx="3962400" cy="3429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6513513"/>
            <a:ext cx="3962400" cy="342900"/>
          </a:xfrm>
          <a:prstGeom prst="rect">
            <a:avLst/>
          </a:prstGeom>
        </p:spPr>
        <p:txBody>
          <a:bodyPr vert="horz" lIns="91440" tIns="45720" rIns="91440" bIns="45720" rtlCol="1" anchor="b"/>
          <a:lstStyle>
            <a:lvl1pPr algn="l">
              <a:defRPr sz="1200"/>
            </a:lvl1pPr>
          </a:lstStyle>
          <a:p>
            <a:fld id="{276DC14E-A674-4BA8-BCBC-36B6923CB48C}" type="slidenum">
              <a:rPr lang="ar-IQ" smtClean="0"/>
              <a:pPr/>
              <a:t>‹#›</a:t>
            </a:fld>
            <a:endParaRPr lang="ar-IQ"/>
          </a:p>
        </p:txBody>
      </p:sp>
    </p:spTree>
    <p:extLst>
      <p:ext uri="{BB962C8B-B14F-4D97-AF65-F5344CB8AC3E}">
        <p14:creationId xmlns:p14="http://schemas.microsoft.com/office/powerpoint/2010/main" xmlns="" val="6546629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276DC14E-A674-4BA8-BCBC-36B6923CB48C}" type="slidenum">
              <a:rPr lang="ar-IQ" smtClean="0"/>
              <a:pPr/>
              <a:t>17</a:t>
            </a:fld>
            <a:endParaRPr lang="ar-IQ"/>
          </a:p>
        </p:txBody>
      </p:sp>
    </p:spTree>
    <p:extLst>
      <p:ext uri="{BB962C8B-B14F-4D97-AF65-F5344CB8AC3E}">
        <p14:creationId xmlns:p14="http://schemas.microsoft.com/office/powerpoint/2010/main" xmlns="" val="223778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276DC14E-A674-4BA8-BCBC-36B6923CB48C}" type="slidenum">
              <a:rPr lang="ar-IQ" smtClean="0"/>
              <a:pPr/>
              <a:t>19</a:t>
            </a:fld>
            <a:endParaRPr lang="ar-IQ"/>
          </a:p>
        </p:txBody>
      </p:sp>
    </p:spTree>
    <p:extLst>
      <p:ext uri="{BB962C8B-B14F-4D97-AF65-F5344CB8AC3E}">
        <p14:creationId xmlns:p14="http://schemas.microsoft.com/office/powerpoint/2010/main" xmlns="" val="1543692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276DC14E-A674-4BA8-BCBC-36B6923CB48C}" type="slidenum">
              <a:rPr lang="ar-IQ" smtClean="0"/>
              <a:pPr/>
              <a:t>27</a:t>
            </a:fld>
            <a:endParaRPr lang="ar-IQ"/>
          </a:p>
        </p:txBody>
      </p:sp>
    </p:spTree>
    <p:extLst>
      <p:ext uri="{BB962C8B-B14F-4D97-AF65-F5344CB8AC3E}">
        <p14:creationId xmlns:p14="http://schemas.microsoft.com/office/powerpoint/2010/main" xmlns="" val="1940563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17787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96215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18058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3259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14542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55192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08153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7561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4505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05184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70182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8/20/2009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24638442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emf"/><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982722"/>
            <a:ext cx="6617970" cy="998350"/>
          </a:xfrm>
          <a:prstGeom prst="rect">
            <a:avLst/>
          </a:prstGeom>
        </p:spPr>
        <p:txBody>
          <a:bodyPr vert="horz" wrap="square" lIns="0" tIns="13335" rIns="0" bIns="0" rtlCol="0">
            <a:spAutoFit/>
          </a:bodyPr>
          <a:lstStyle/>
          <a:p>
            <a:pPr marL="12700">
              <a:lnSpc>
                <a:spcPct val="100000"/>
              </a:lnSpc>
              <a:spcBef>
                <a:spcPts val="105"/>
              </a:spcBef>
            </a:pPr>
            <a:r>
              <a:rPr lang="en-US" sz="3200" b="1" dirty="0"/>
              <a:t> </a:t>
            </a:r>
            <a:r>
              <a:rPr lang="en-US" sz="2400" b="1" dirty="0">
                <a:effectLst>
                  <a:outerShdw blurRad="38100" dist="38100" dir="2700000" algn="tl">
                    <a:srgbClr val="000000">
                      <a:alpha val="43137"/>
                    </a:srgbClr>
                  </a:outerShdw>
                </a:effectLst>
              </a:rPr>
              <a:t>Lecture </a:t>
            </a:r>
            <a:r>
              <a:rPr lang="en-US" sz="2400" b="1" dirty="0" err="1" smtClean="0">
                <a:effectLst>
                  <a:outerShdw blurRad="38100" dist="38100" dir="2700000" algn="tl">
                    <a:srgbClr val="000000">
                      <a:alpha val="43137"/>
                    </a:srgbClr>
                  </a:outerShdw>
                </a:effectLst>
              </a:rPr>
              <a:t>Title:</a:t>
            </a:r>
            <a:r>
              <a:rPr lang="en-US" sz="3200" dirty="0" err="1" smtClean="0">
                <a:latin typeface="Arial Black" panose="020B0A04020102020204" pitchFamily="34" charset="0"/>
              </a:rPr>
              <a:t>Intestinal</a:t>
            </a:r>
            <a:r>
              <a:rPr lang="en-US" sz="3200" dirty="0" smtClean="0">
                <a:latin typeface="Arial Black" panose="020B0A04020102020204" pitchFamily="34" charset="0"/>
              </a:rPr>
              <a:t> </a:t>
            </a:r>
            <a:r>
              <a:rPr lang="en-US" sz="3200" dirty="0">
                <a:latin typeface="Arial Black" panose="020B0A04020102020204" pitchFamily="34" charset="0"/>
              </a:rPr>
              <a:t>Obstruction </a:t>
            </a:r>
            <a:r>
              <a:rPr lang="en-US" sz="3200" b="1" dirty="0"/>
              <a:t/>
            </a:r>
            <a:br>
              <a:rPr lang="en-US" sz="3200" b="1" dirty="0"/>
            </a:br>
            <a:r>
              <a:rPr lang="en-US" sz="3200" b="1" dirty="0"/>
              <a:t>          </a:t>
            </a:r>
            <a:endParaRPr sz="3600" b="1" dirty="0">
              <a:solidFill>
                <a:schemeClr val="accent2">
                  <a:lumMod val="75000"/>
                </a:schemeClr>
              </a:solidFill>
              <a:effectLst>
                <a:outerShdw blurRad="38100" dist="38100" dir="2700000" algn="tl">
                  <a:srgbClr val="000000">
                    <a:alpha val="43137"/>
                  </a:srgbClr>
                </a:outerShdw>
              </a:effectLst>
            </a:endParaRPr>
          </a:p>
        </p:txBody>
      </p:sp>
      <p:sp>
        <p:nvSpPr>
          <p:cNvPr id="3" name="Rectangle 2"/>
          <p:cNvSpPr/>
          <p:nvPr/>
        </p:nvSpPr>
        <p:spPr>
          <a:xfrm>
            <a:off x="0" y="0"/>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Subtitle 4"/>
          <p:cNvSpPr txBox="1">
            <a:spLocks/>
          </p:cNvSpPr>
          <p:nvPr/>
        </p:nvSpPr>
        <p:spPr>
          <a:xfrm>
            <a:off x="6248400" y="0"/>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5" name="Subtitle 4"/>
          <p:cNvSpPr txBox="1">
            <a:spLocks/>
          </p:cNvSpPr>
          <p:nvPr/>
        </p:nvSpPr>
        <p:spPr>
          <a:xfrm>
            <a:off x="16932" y="76199"/>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college of medicine</a:t>
            </a: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91000" y="-25400"/>
            <a:ext cx="761999" cy="685800"/>
          </a:xfrm>
          <a:prstGeom prst="rect">
            <a:avLst/>
          </a:prstGeom>
        </p:spPr>
      </p:pic>
      <p:sp>
        <p:nvSpPr>
          <p:cNvPr id="8" name="Rectangle 7"/>
          <p:cNvSpPr/>
          <p:nvPr/>
        </p:nvSpPr>
        <p:spPr>
          <a:xfrm>
            <a:off x="228600" y="3352800"/>
            <a:ext cx="6858000" cy="2954655"/>
          </a:xfrm>
          <a:prstGeom prst="rect">
            <a:avLst/>
          </a:prstGeom>
        </p:spPr>
        <p:txBody>
          <a:bodyPr wrap="square">
            <a:spAutoFit/>
          </a:bodyPr>
          <a:lstStyle/>
          <a:p>
            <a:pPr marL="12700">
              <a:lnSpc>
                <a:spcPct val="100000"/>
              </a:lnSpc>
            </a:pPr>
            <a:r>
              <a:rPr lang="en-US" sz="2000" u="sng" spc="25" dirty="0" smtClean="0">
                <a:solidFill>
                  <a:srgbClr val="0E5A12"/>
                </a:solidFill>
                <a:cs typeface="Calibri"/>
              </a:rPr>
              <a:t>b</a:t>
            </a:r>
            <a:r>
              <a:rPr lang="en-US" sz="2000" u="sng" spc="25" dirty="0" smtClean="0">
                <a:solidFill>
                  <a:srgbClr val="0E5A12"/>
                </a:solidFill>
                <a:cs typeface="Calibri"/>
              </a:rPr>
              <a:t>lock </a:t>
            </a:r>
            <a:r>
              <a:rPr lang="en-US" sz="2000" u="sng" spc="25" dirty="0">
                <a:solidFill>
                  <a:srgbClr val="0E5A12"/>
                </a:solidFill>
                <a:cs typeface="Calibri"/>
              </a:rPr>
              <a:t>Staff</a:t>
            </a:r>
            <a:r>
              <a:rPr lang="en-US" sz="2000" u="sng" spc="25" dirty="0" smtClean="0">
                <a:solidFill>
                  <a:srgbClr val="0E5A12"/>
                </a:solidFill>
                <a:cs typeface="Calibri"/>
              </a:rPr>
              <a:t>:</a:t>
            </a:r>
            <a:r>
              <a:rPr lang="en-US" sz="2400" b="1" u="sng" spc="25" dirty="0" smtClean="0">
                <a:solidFill>
                  <a:srgbClr val="FF0000"/>
                </a:solidFill>
                <a:cs typeface="Calibri"/>
              </a:rPr>
              <a:t> </a:t>
            </a:r>
            <a:endParaRPr lang="en-US" sz="2400" u="sng" spc="25" dirty="0" smtClean="0">
              <a:solidFill>
                <a:srgbClr val="0E5A12"/>
              </a:solidFill>
              <a:cs typeface="Calibri"/>
            </a:endParaRPr>
          </a:p>
          <a:p>
            <a:pPr marL="12700">
              <a:lnSpc>
                <a:spcPct val="100000"/>
              </a:lnSpc>
            </a:pPr>
            <a:r>
              <a:rPr lang="en-US" spc="25" dirty="0" smtClean="0">
                <a:solidFill>
                  <a:srgbClr val="0E5A12"/>
                </a:solidFill>
                <a:cs typeface="Calibri"/>
              </a:rPr>
              <a:t>Dr. </a:t>
            </a:r>
            <a:r>
              <a:rPr lang="en-US" spc="25" dirty="0" err="1" smtClean="0">
                <a:solidFill>
                  <a:srgbClr val="0E5A12"/>
                </a:solidFill>
                <a:cs typeface="Calibri"/>
              </a:rPr>
              <a:t>Wisam</a:t>
            </a:r>
            <a:r>
              <a:rPr lang="en-US" spc="25" dirty="0" smtClean="0">
                <a:solidFill>
                  <a:srgbClr val="0E5A12"/>
                </a:solidFill>
                <a:cs typeface="Calibri"/>
              </a:rPr>
              <a:t> </a:t>
            </a:r>
            <a:r>
              <a:rPr lang="en-US" spc="25" dirty="0" err="1" smtClean="0">
                <a:solidFill>
                  <a:srgbClr val="0E5A12"/>
                </a:solidFill>
                <a:cs typeface="Calibri"/>
              </a:rPr>
              <a:t>Hamza</a:t>
            </a:r>
            <a:r>
              <a:rPr lang="en-US" spc="25" dirty="0" smtClean="0">
                <a:solidFill>
                  <a:srgbClr val="0E5A12"/>
                </a:solidFill>
                <a:cs typeface="Calibri"/>
              </a:rPr>
              <a:t>           Dr</a:t>
            </a:r>
            <a:r>
              <a:rPr lang="en-US" spc="25" dirty="0" smtClean="0">
                <a:solidFill>
                  <a:srgbClr val="0E5A12"/>
                </a:solidFill>
                <a:cs typeface="Calibri"/>
              </a:rPr>
              <a:t>. </a:t>
            </a:r>
            <a:r>
              <a:rPr lang="en-US" spc="25" dirty="0" err="1" smtClean="0">
                <a:solidFill>
                  <a:srgbClr val="0E5A12"/>
                </a:solidFill>
                <a:cs typeface="Calibri"/>
              </a:rPr>
              <a:t>Haider</a:t>
            </a:r>
            <a:r>
              <a:rPr lang="en-US" spc="25" dirty="0" smtClean="0">
                <a:solidFill>
                  <a:srgbClr val="0E5A12"/>
                </a:solidFill>
                <a:cs typeface="Calibri"/>
              </a:rPr>
              <a:t> </a:t>
            </a:r>
            <a:r>
              <a:rPr lang="en-US" spc="25" dirty="0" err="1" smtClean="0">
                <a:solidFill>
                  <a:srgbClr val="0E5A12"/>
                </a:solidFill>
                <a:cs typeface="Calibri"/>
              </a:rPr>
              <a:t>Mohssen</a:t>
            </a:r>
            <a:r>
              <a:rPr lang="en-US" spc="25" dirty="0" smtClean="0">
                <a:solidFill>
                  <a:srgbClr val="0E5A12"/>
                </a:solidFill>
                <a:cs typeface="Calibri"/>
              </a:rPr>
              <a:t>         Dr</a:t>
            </a:r>
            <a:r>
              <a:rPr lang="en-US" spc="25" dirty="0" smtClean="0">
                <a:solidFill>
                  <a:srgbClr val="0E5A12"/>
                </a:solidFill>
                <a:cs typeface="Calibri"/>
              </a:rPr>
              <a:t>. </a:t>
            </a:r>
            <a:r>
              <a:rPr lang="en-US" spc="25" dirty="0" err="1" smtClean="0">
                <a:solidFill>
                  <a:srgbClr val="0E5A12"/>
                </a:solidFill>
                <a:cs typeface="Calibri"/>
              </a:rPr>
              <a:t>Thura</a:t>
            </a:r>
            <a:r>
              <a:rPr lang="en-US" spc="25" dirty="0" smtClean="0">
                <a:solidFill>
                  <a:srgbClr val="0E5A12"/>
                </a:solidFill>
                <a:cs typeface="Calibri"/>
              </a:rPr>
              <a:t> </a:t>
            </a:r>
            <a:r>
              <a:rPr lang="en-US" spc="25" dirty="0" err="1" smtClean="0">
                <a:solidFill>
                  <a:srgbClr val="0E5A12"/>
                </a:solidFill>
                <a:cs typeface="Calibri"/>
              </a:rPr>
              <a:t>Kadhim</a:t>
            </a:r>
            <a:endParaRPr lang="en-US" spc="25" dirty="0" smtClean="0">
              <a:solidFill>
                <a:srgbClr val="0E5A12"/>
              </a:solidFill>
              <a:cs typeface="Calibri"/>
            </a:endParaRPr>
          </a:p>
          <a:p>
            <a:pPr marL="12700">
              <a:lnSpc>
                <a:spcPct val="100000"/>
              </a:lnSpc>
            </a:pPr>
            <a:r>
              <a:rPr lang="en-US" spc="25" dirty="0" smtClean="0">
                <a:solidFill>
                  <a:srgbClr val="0E5A12"/>
                </a:solidFill>
                <a:cs typeface="Calibri"/>
              </a:rPr>
              <a:t>Dr. </a:t>
            </a:r>
            <a:r>
              <a:rPr lang="en-US" spc="25" dirty="0" err="1" smtClean="0">
                <a:solidFill>
                  <a:srgbClr val="0E5A12"/>
                </a:solidFill>
                <a:cs typeface="Calibri"/>
              </a:rPr>
              <a:t>Jawad</a:t>
            </a:r>
            <a:r>
              <a:rPr lang="en-US" spc="25" dirty="0" smtClean="0">
                <a:solidFill>
                  <a:srgbClr val="0E5A12"/>
                </a:solidFill>
                <a:cs typeface="Calibri"/>
              </a:rPr>
              <a:t> </a:t>
            </a:r>
            <a:r>
              <a:rPr lang="en-US" spc="25" dirty="0" err="1" smtClean="0">
                <a:solidFill>
                  <a:srgbClr val="0E5A12"/>
                </a:solidFill>
                <a:cs typeface="Calibri"/>
              </a:rPr>
              <a:t>Ramadhan</a:t>
            </a:r>
            <a:r>
              <a:rPr lang="en-US" spc="25" dirty="0" smtClean="0">
                <a:solidFill>
                  <a:srgbClr val="0E5A12"/>
                </a:solidFill>
                <a:cs typeface="Calibri"/>
              </a:rPr>
              <a:t>    </a:t>
            </a:r>
            <a:r>
              <a:rPr lang="en-US" spc="25" dirty="0" smtClean="0">
                <a:solidFill>
                  <a:srgbClr val="0E5A12"/>
                </a:solidFill>
                <a:cs typeface="Calibri"/>
              </a:rPr>
              <a:t> Dr</a:t>
            </a:r>
            <a:r>
              <a:rPr lang="en-US" spc="25" dirty="0" smtClean="0">
                <a:solidFill>
                  <a:srgbClr val="0E5A12"/>
                </a:solidFill>
                <a:cs typeface="Calibri"/>
              </a:rPr>
              <a:t>. </a:t>
            </a:r>
            <a:r>
              <a:rPr lang="en-US" spc="25" dirty="0" err="1" smtClean="0">
                <a:solidFill>
                  <a:srgbClr val="0E5A12"/>
                </a:solidFill>
                <a:cs typeface="Calibri"/>
              </a:rPr>
              <a:t>Talal</a:t>
            </a:r>
            <a:r>
              <a:rPr lang="en-US" spc="25" dirty="0" smtClean="0">
                <a:solidFill>
                  <a:srgbClr val="0E5A12"/>
                </a:solidFill>
                <a:cs typeface="Calibri"/>
              </a:rPr>
              <a:t> </a:t>
            </a:r>
            <a:r>
              <a:rPr lang="en-US" spc="25" dirty="0" err="1" smtClean="0">
                <a:solidFill>
                  <a:srgbClr val="0E5A12"/>
                </a:solidFill>
                <a:cs typeface="Calibri"/>
              </a:rPr>
              <a:t>Hadi</a:t>
            </a:r>
            <a:r>
              <a:rPr lang="en-US" spc="25" dirty="0" smtClean="0">
                <a:solidFill>
                  <a:srgbClr val="0E5A12"/>
                </a:solidFill>
                <a:cs typeface="Calibri"/>
              </a:rPr>
              <a:t>                     </a:t>
            </a:r>
            <a:r>
              <a:rPr lang="en-US" spc="25" dirty="0" smtClean="0">
                <a:solidFill>
                  <a:srgbClr val="0E5A12"/>
                </a:solidFill>
                <a:cs typeface="Calibri"/>
              </a:rPr>
              <a:t>Dr</a:t>
            </a:r>
            <a:r>
              <a:rPr lang="en-US" spc="25" dirty="0" smtClean="0">
                <a:solidFill>
                  <a:srgbClr val="0E5A12"/>
                </a:solidFill>
                <a:cs typeface="Calibri"/>
              </a:rPr>
              <a:t>. </a:t>
            </a:r>
            <a:r>
              <a:rPr lang="en-US" spc="25" dirty="0" err="1" smtClean="0">
                <a:solidFill>
                  <a:srgbClr val="0E5A12"/>
                </a:solidFill>
                <a:cs typeface="Calibri"/>
              </a:rPr>
              <a:t>Haithem</a:t>
            </a:r>
            <a:r>
              <a:rPr lang="en-US" spc="25" dirty="0" smtClean="0">
                <a:solidFill>
                  <a:srgbClr val="0E5A12"/>
                </a:solidFill>
                <a:cs typeface="Calibri"/>
              </a:rPr>
              <a:t> Hussein</a:t>
            </a:r>
          </a:p>
          <a:p>
            <a:pPr marL="12700">
              <a:lnSpc>
                <a:spcPct val="100000"/>
              </a:lnSpc>
            </a:pPr>
            <a:r>
              <a:rPr lang="en-US" spc="25" dirty="0" smtClean="0">
                <a:solidFill>
                  <a:srgbClr val="0E5A12"/>
                </a:solidFill>
                <a:cs typeface="Calibri"/>
              </a:rPr>
              <a:t>Dr. </a:t>
            </a:r>
            <a:r>
              <a:rPr lang="en-US" spc="25" dirty="0" err="1" smtClean="0">
                <a:solidFill>
                  <a:srgbClr val="0E5A12"/>
                </a:solidFill>
                <a:cs typeface="Calibri"/>
              </a:rPr>
              <a:t>Sadek</a:t>
            </a:r>
            <a:r>
              <a:rPr lang="en-US" spc="25" dirty="0" smtClean="0">
                <a:solidFill>
                  <a:srgbClr val="0E5A12"/>
                </a:solidFill>
                <a:cs typeface="Calibri"/>
              </a:rPr>
              <a:t> </a:t>
            </a:r>
            <a:r>
              <a:rPr lang="en-US" spc="25" dirty="0" err="1" smtClean="0">
                <a:solidFill>
                  <a:srgbClr val="0E5A12"/>
                </a:solidFill>
                <a:cs typeface="Calibri"/>
              </a:rPr>
              <a:t>Hassen</a:t>
            </a:r>
            <a:r>
              <a:rPr lang="en-US" spc="25" dirty="0" smtClean="0">
                <a:solidFill>
                  <a:srgbClr val="0E5A12"/>
                </a:solidFill>
                <a:cs typeface="Calibri"/>
              </a:rPr>
              <a:t>            </a:t>
            </a:r>
            <a:r>
              <a:rPr lang="en-US" spc="25" dirty="0" smtClean="0">
                <a:solidFill>
                  <a:srgbClr val="0E5A12"/>
                </a:solidFill>
                <a:cs typeface="Calibri"/>
              </a:rPr>
              <a:t>Dr</a:t>
            </a:r>
            <a:r>
              <a:rPr lang="en-US" spc="25" dirty="0" smtClean="0">
                <a:solidFill>
                  <a:srgbClr val="0E5A12"/>
                </a:solidFill>
                <a:cs typeface="Calibri"/>
              </a:rPr>
              <a:t>. Mustafa Ghazi            </a:t>
            </a:r>
            <a:r>
              <a:rPr lang="en-US" spc="25" dirty="0" smtClean="0">
                <a:solidFill>
                  <a:srgbClr val="0E5A12"/>
                </a:solidFill>
                <a:cs typeface="Calibri"/>
              </a:rPr>
              <a:t>Dr</a:t>
            </a:r>
            <a:r>
              <a:rPr lang="en-US" spc="25" dirty="0" smtClean="0">
                <a:solidFill>
                  <a:srgbClr val="0E5A12"/>
                </a:solidFill>
                <a:cs typeface="Calibri"/>
              </a:rPr>
              <a:t>. </a:t>
            </a:r>
            <a:r>
              <a:rPr lang="en-US" spc="25" dirty="0" err="1" smtClean="0">
                <a:solidFill>
                  <a:srgbClr val="0E5A12"/>
                </a:solidFill>
                <a:cs typeface="Calibri"/>
              </a:rPr>
              <a:t>Shuhdi</a:t>
            </a:r>
            <a:r>
              <a:rPr lang="en-US" spc="25" dirty="0" smtClean="0">
                <a:solidFill>
                  <a:srgbClr val="0E5A12"/>
                </a:solidFill>
                <a:cs typeface="Calibri"/>
              </a:rPr>
              <a:t> Hussein</a:t>
            </a:r>
          </a:p>
          <a:p>
            <a:pPr marL="12700">
              <a:lnSpc>
                <a:spcPct val="100000"/>
              </a:lnSpc>
            </a:pPr>
            <a:r>
              <a:rPr lang="en-US" spc="25" dirty="0" smtClean="0">
                <a:solidFill>
                  <a:srgbClr val="0E5A12"/>
                </a:solidFill>
                <a:cs typeface="Calibri"/>
              </a:rPr>
              <a:t>Dr. </a:t>
            </a:r>
            <a:r>
              <a:rPr lang="en-US" spc="25" dirty="0" err="1" smtClean="0">
                <a:solidFill>
                  <a:srgbClr val="0E5A12"/>
                </a:solidFill>
                <a:cs typeface="Calibri"/>
              </a:rPr>
              <a:t>Nawaf</a:t>
            </a:r>
            <a:r>
              <a:rPr lang="en-US" spc="25" dirty="0" smtClean="0">
                <a:solidFill>
                  <a:srgbClr val="0E5A12"/>
                </a:solidFill>
                <a:cs typeface="Calibri"/>
              </a:rPr>
              <a:t> </a:t>
            </a:r>
            <a:r>
              <a:rPr lang="en-US" spc="25" dirty="0" err="1" smtClean="0">
                <a:solidFill>
                  <a:srgbClr val="0E5A12"/>
                </a:solidFill>
                <a:cs typeface="Calibri"/>
              </a:rPr>
              <a:t>Salah</a:t>
            </a:r>
            <a:r>
              <a:rPr lang="en-US" spc="25" dirty="0" smtClean="0">
                <a:solidFill>
                  <a:srgbClr val="0E5A12"/>
                </a:solidFill>
                <a:cs typeface="Calibri"/>
              </a:rPr>
              <a:t> </a:t>
            </a:r>
            <a:r>
              <a:rPr lang="en-US" spc="25" dirty="0" err="1" smtClean="0">
                <a:solidFill>
                  <a:srgbClr val="0E5A12"/>
                </a:solidFill>
                <a:cs typeface="Calibri"/>
              </a:rPr>
              <a:t>Aldeen</a:t>
            </a:r>
            <a:endParaRPr lang="en-US" spc="25" dirty="0">
              <a:solidFill>
                <a:srgbClr val="0E5A12"/>
              </a:solidFill>
              <a:cs typeface="Calibri"/>
            </a:endParaRPr>
          </a:p>
          <a:p>
            <a:pPr marL="12700">
              <a:lnSpc>
                <a:spcPct val="100000"/>
              </a:lnSpc>
            </a:pPr>
            <a:endParaRPr lang="en-US" u="sng" spc="25" dirty="0">
              <a:solidFill>
                <a:srgbClr val="0E5A12"/>
              </a:solidFill>
              <a:cs typeface="Calibri"/>
            </a:endParaRPr>
          </a:p>
          <a:p>
            <a:pPr marL="12700">
              <a:lnSpc>
                <a:spcPct val="100000"/>
              </a:lnSpc>
            </a:pPr>
            <a:endParaRPr lang="en-US" u="sng" spc="25" dirty="0">
              <a:solidFill>
                <a:srgbClr val="0E5A12"/>
              </a:solidFill>
              <a:cs typeface="Calibri"/>
            </a:endParaRPr>
          </a:p>
          <a:p>
            <a:pPr marL="12700">
              <a:lnSpc>
                <a:spcPct val="100000"/>
              </a:lnSpc>
            </a:pPr>
            <a:endParaRPr lang="en-US" u="sng" spc="25" dirty="0">
              <a:solidFill>
                <a:srgbClr val="0E5A12"/>
              </a:solidFill>
              <a:cs typeface="Calibri"/>
            </a:endParaRPr>
          </a:p>
          <a:p>
            <a:pPr marL="12700">
              <a:lnSpc>
                <a:spcPct val="100000"/>
              </a:lnSpc>
            </a:pPr>
            <a:endParaRPr lang="en-US" u="sng" spc="25" dirty="0">
              <a:solidFill>
                <a:srgbClr val="0E5A12"/>
              </a:solidFill>
              <a:cs typeface="Calibri"/>
            </a:endParaRPr>
          </a:p>
          <a:p>
            <a:pPr marL="12700">
              <a:lnSpc>
                <a:spcPct val="100000"/>
              </a:lnSpc>
            </a:pPr>
            <a:endParaRPr lang="en-US" u="sng" spc="25" dirty="0">
              <a:solidFill>
                <a:srgbClr val="0E5A12"/>
              </a:solidFill>
              <a:cs typeface="Calibri"/>
            </a:endParaRPr>
          </a:p>
        </p:txBody>
      </p:sp>
      <p:sp>
        <p:nvSpPr>
          <p:cNvPr id="9" name="TextBox 8"/>
          <p:cNvSpPr txBox="1"/>
          <p:nvPr/>
        </p:nvSpPr>
        <p:spPr>
          <a:xfrm>
            <a:off x="914400" y="914400"/>
            <a:ext cx="4572000" cy="923330"/>
          </a:xfrm>
          <a:prstGeom prst="rect">
            <a:avLst/>
          </a:prstGeom>
          <a:noFill/>
        </p:spPr>
        <p:txBody>
          <a:bodyPr wrap="square" rtlCol="0">
            <a:spAutoFit/>
          </a:bodyPr>
          <a:lstStyle/>
          <a:p>
            <a:r>
              <a:rPr lang="en-US" b="1" dirty="0"/>
              <a:t>Block:</a:t>
            </a:r>
            <a:r>
              <a:rPr lang="en-US" dirty="0"/>
              <a:t> </a:t>
            </a:r>
            <a:r>
              <a:rPr lang="en-US" b="1" dirty="0"/>
              <a:t>Gastro-Intestinal Tract (GIT)</a:t>
            </a:r>
          </a:p>
          <a:p>
            <a:r>
              <a:rPr lang="en-US" b="1" dirty="0"/>
              <a:t>Induction phase</a:t>
            </a:r>
          </a:p>
          <a:p>
            <a:r>
              <a:rPr lang="en-US" b="1" dirty="0"/>
              <a:t>Lecture Duration: </a:t>
            </a:r>
            <a:r>
              <a:rPr lang="en-US" b="1" dirty="0" smtClean="0"/>
              <a:t>2hrs</a:t>
            </a:r>
            <a:endParaRPr lang="en-US" dirty="0"/>
          </a:p>
        </p:txBody>
      </p:sp>
      <p:grpSp>
        <p:nvGrpSpPr>
          <p:cNvPr id="17" name="Group 16"/>
          <p:cNvGrpSpPr/>
          <p:nvPr/>
        </p:nvGrpSpPr>
        <p:grpSpPr>
          <a:xfrm>
            <a:off x="0" y="5334000"/>
            <a:ext cx="9144000" cy="1451827"/>
            <a:chOff x="-34874" y="10177751"/>
            <a:chExt cx="17814874" cy="2387631"/>
          </a:xfrm>
        </p:grpSpPr>
        <p:sp>
          <p:nvSpPr>
            <p:cNvPr id="13" name="Rectangle 12"/>
            <p:cNvSpPr/>
            <p:nvPr/>
          </p:nvSpPr>
          <p:spPr>
            <a:xfrm>
              <a:off x="0" y="10177751"/>
              <a:ext cx="17780000" cy="2387631"/>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100" dirty="0"/>
            </a:p>
          </p:txBody>
        </p:sp>
        <p:sp>
          <p:nvSpPr>
            <p:cNvPr id="14" name="TextBox 1"/>
            <p:cNvSpPr txBox="1"/>
            <p:nvPr/>
          </p:nvSpPr>
          <p:spPr>
            <a:xfrm>
              <a:off x="112356" y="10303066"/>
              <a:ext cx="17576801" cy="1822177"/>
            </a:xfrm>
            <a:prstGeom prst="rect">
              <a:avLst/>
            </a:prstGeom>
            <a:noFill/>
          </p:spPr>
          <p:txBody>
            <a:bodyPr wrap="square" rtlCol="0">
              <a:spAutoFit/>
            </a:bodyPr>
            <a:lstStyle/>
            <a:p>
              <a:r>
                <a:rPr lang="en-US" sz="2000" b="1" dirty="0">
                  <a:solidFill>
                    <a:srgbClr val="FF0000"/>
                  </a:solidFill>
                </a:rPr>
                <a:t>            </a:t>
              </a:r>
              <a:r>
                <a:rPr lang="en-US" b="1" dirty="0"/>
                <a:t>This Lecture was loaded in blackboard and you can find the material</a:t>
              </a:r>
              <a:endParaRPr lang="en-US" sz="1200" dirty="0">
                <a:solidFill>
                  <a:srgbClr val="FF0000"/>
                </a:solidFill>
              </a:endParaRPr>
            </a:p>
            <a:p>
              <a:r>
                <a:rPr lang="en-US" dirty="0" smtClean="0">
                  <a:solidFill>
                    <a:srgbClr val="FF0000"/>
                  </a:solidFill>
                </a:rPr>
                <a:t>               </a:t>
              </a:r>
              <a:r>
                <a:rPr lang="en-US" dirty="0" err="1" smtClean="0">
                  <a:solidFill>
                    <a:srgbClr val="FF0000"/>
                  </a:solidFill>
                </a:rPr>
                <a:t>Baily</a:t>
              </a:r>
              <a:r>
                <a:rPr lang="en-US" dirty="0" smtClean="0">
                  <a:solidFill>
                    <a:srgbClr val="FF0000"/>
                  </a:solidFill>
                </a:rPr>
                <a:t> and Love’s Short Practice of Surgery, 25</a:t>
              </a:r>
              <a:r>
                <a:rPr lang="en-US" baseline="30000" dirty="0" smtClean="0">
                  <a:solidFill>
                    <a:srgbClr val="FF0000"/>
                  </a:solidFill>
                </a:rPr>
                <a:t>th</a:t>
              </a:r>
              <a:r>
                <a:rPr lang="en-US" dirty="0" smtClean="0">
                  <a:solidFill>
                    <a:srgbClr val="FF0000"/>
                  </a:solidFill>
                </a:rPr>
                <a:t> edition, </a:t>
              </a:r>
              <a:r>
                <a:rPr lang="en-US" dirty="0" smtClean="0">
                  <a:solidFill>
                    <a:srgbClr val="FF0000"/>
                  </a:solidFill>
                </a:rPr>
                <a:t>2008</a:t>
              </a:r>
              <a:endParaRPr lang="en-US" dirty="0">
                <a:solidFill>
                  <a:srgbClr val="FF0000"/>
                </a:solidFill>
              </a:endParaRPr>
            </a:p>
            <a:p>
              <a:r>
                <a:rPr lang="en-US" sz="1400" b="1" dirty="0"/>
                <a:t>For more detailed instructions, any question, or you have a case you need help in, please post</a:t>
              </a:r>
            </a:p>
            <a:p>
              <a:r>
                <a:rPr lang="en-US" sz="1400" b="1" dirty="0"/>
                <a:t>                 to the group of session   </a:t>
              </a:r>
              <a:endParaRPr lang="en-US" sz="1400" dirty="0"/>
            </a:p>
          </p:txBody>
        </p:sp>
        <p:pic>
          <p:nvPicPr>
            <p:cNvPr id="15" name="Picture 2" descr="ÙØªÙØ¬Ø© Ø¨Ø­Ø« Ø§ÙØµÙØ± Ø¹Ù âªbook iconâ¬â"/>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356" y="10177754"/>
              <a:ext cx="1371600" cy="85541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ØµÙØ±Ø© Ø°Ø§Øª ØµÙØ©"/>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874" y="11681549"/>
              <a:ext cx="1127184" cy="87630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001000" y="5638800"/>
            <a:ext cx="1143000" cy="1066800"/>
          </a:xfrm>
          <a:prstGeom prst="rect">
            <a:avLst/>
          </a:prstGeom>
        </p:spPr>
      </p:pic>
      <p:sp>
        <p:nvSpPr>
          <p:cNvPr id="18" name="object 3"/>
          <p:cNvSpPr txBox="1"/>
          <p:nvPr/>
        </p:nvSpPr>
        <p:spPr>
          <a:xfrm>
            <a:off x="838200" y="2590800"/>
            <a:ext cx="5029200" cy="505267"/>
          </a:xfrm>
          <a:prstGeom prst="rect">
            <a:avLst/>
          </a:prstGeom>
        </p:spPr>
        <p:txBody>
          <a:bodyPr vert="horz" wrap="square" lIns="0" tIns="12700" rIns="0" bIns="0" rtlCol="0">
            <a:spAutoFit/>
          </a:bodyPr>
          <a:lstStyle/>
          <a:p>
            <a:pPr marL="469900" lvl="1" algn="l" rtl="0">
              <a:spcBef>
                <a:spcPts val="100"/>
              </a:spcBef>
            </a:pPr>
            <a:r>
              <a:rPr lang="en-US" sz="3200" b="1" spc="-355" dirty="0" err="1">
                <a:solidFill>
                  <a:srgbClr val="006FBF"/>
                </a:solidFill>
                <a:latin typeface="Arial"/>
                <a:cs typeface="Arial"/>
              </a:rPr>
              <a:t>Prof.Dr</a:t>
            </a:r>
            <a:r>
              <a:rPr sz="3200" b="1" spc="-355" dirty="0">
                <a:solidFill>
                  <a:srgbClr val="006FBF"/>
                </a:solidFill>
                <a:latin typeface="Arial"/>
                <a:cs typeface="Arial"/>
              </a:rPr>
              <a:t>.</a:t>
            </a:r>
            <a:r>
              <a:rPr lang="en-US" sz="3200" b="1" spc="-355" dirty="0">
                <a:solidFill>
                  <a:srgbClr val="006FBF"/>
                </a:solidFill>
                <a:latin typeface="Arial"/>
                <a:cs typeface="Arial"/>
              </a:rPr>
              <a:t> Mazin H  A l -</a:t>
            </a:r>
            <a:r>
              <a:rPr lang="en-US" sz="3200" b="1" spc="-355" dirty="0" err="1">
                <a:solidFill>
                  <a:srgbClr val="006FBF"/>
                </a:solidFill>
                <a:latin typeface="Arial"/>
                <a:cs typeface="Arial"/>
              </a:rPr>
              <a:t>Hawwaz</a:t>
            </a:r>
            <a:r>
              <a:rPr lang="en-US" sz="3200" b="1" spc="-355" dirty="0">
                <a:solidFill>
                  <a:srgbClr val="006FBF"/>
                </a:solidFill>
                <a:latin typeface="Arial"/>
                <a:cs typeface="Arial"/>
              </a:rPr>
              <a:t>    </a:t>
            </a:r>
            <a:endParaRPr sz="3200" dirty="0">
              <a:latin typeface="Arial"/>
              <a:cs typeface="Arial"/>
            </a:endParaRPr>
          </a:p>
        </p:txBody>
      </p:sp>
      <p:pic>
        <p:nvPicPr>
          <p:cNvPr id="19" name="Picture 2" descr="C:\Users\lenovo\Documents\IMG_5383.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86600" y="2529467"/>
            <a:ext cx="1828800" cy="164939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1"/>
          <p:cNvSpPr/>
          <p:nvPr/>
        </p:nvSpPr>
        <p:spPr>
          <a:xfrm>
            <a:off x="0" y="762000"/>
            <a:ext cx="8610600" cy="3908762"/>
          </a:xfrm>
          <a:prstGeom prst="rect">
            <a:avLst/>
          </a:prstGeom>
        </p:spPr>
        <p:txBody>
          <a:bodyPr wrap="square">
            <a:spAutoFit/>
          </a:bodyPr>
          <a:lstStyle/>
          <a:p>
            <a:pPr algn="l"/>
            <a:r>
              <a:rPr lang="en-US" sz="3200" b="1" dirty="0">
                <a:solidFill>
                  <a:srgbClr val="6E8AAA"/>
                </a:solidFill>
                <a:latin typeface="Aileron-Bold"/>
              </a:rPr>
              <a:t>Closed-loop obstruction</a:t>
            </a:r>
          </a:p>
          <a:p>
            <a:r>
              <a:rPr lang="en-US" dirty="0">
                <a:solidFill>
                  <a:srgbClr val="000000"/>
                </a:solidFill>
                <a:latin typeface="GoudyStd"/>
              </a:rPr>
              <a:t>the bowel is obstructed at both the proximal and distal points  </a:t>
            </a:r>
          </a:p>
          <a:p>
            <a:r>
              <a:rPr lang="en-US" dirty="0">
                <a:solidFill>
                  <a:srgbClr val="000000"/>
                </a:solidFill>
                <a:latin typeface="GoudyStd"/>
              </a:rPr>
              <a:t>Usually due to 1- Adhesions 2- Twist of mesentery 3-Volvulus 4- Internal hernia</a:t>
            </a:r>
          </a:p>
          <a:p>
            <a:r>
              <a:rPr lang="en-US" dirty="0">
                <a:solidFill>
                  <a:srgbClr val="000000"/>
                </a:solidFill>
                <a:latin typeface="GoudyStd"/>
              </a:rPr>
              <a:t>The distension is principally confined to the closed loop;</a:t>
            </a:r>
          </a:p>
          <a:p>
            <a:r>
              <a:rPr lang="en-US" dirty="0">
                <a:solidFill>
                  <a:srgbClr val="000000"/>
                </a:solidFill>
                <a:latin typeface="GoudyStd"/>
              </a:rPr>
              <a:t> distension proximal to the obstructed segment is not typically marked </a:t>
            </a:r>
          </a:p>
          <a:p>
            <a:r>
              <a:rPr lang="en-US" dirty="0"/>
              <a:t>A classic form of closed-loop obstruction is seen in the</a:t>
            </a:r>
          </a:p>
          <a:p>
            <a:r>
              <a:rPr lang="en-US" dirty="0"/>
              <a:t>presence of a malignant stricture of the colon with a competent</a:t>
            </a:r>
          </a:p>
          <a:p>
            <a:r>
              <a:rPr lang="en-US" dirty="0"/>
              <a:t>ileocecal valve (present in up to one-third of individuals).</a:t>
            </a:r>
          </a:p>
          <a:p>
            <a:r>
              <a:rPr lang="en-US" dirty="0"/>
              <a:t>The inability of the distended colon to decompress itself into</a:t>
            </a:r>
          </a:p>
          <a:p>
            <a:r>
              <a:rPr lang="en-US" dirty="0"/>
              <a:t>the small bowel results in an increase in luminal pressure,</a:t>
            </a:r>
          </a:p>
          <a:p>
            <a:r>
              <a:rPr lang="en-US" dirty="0"/>
              <a:t>which is greatest at the caecum, with subsequent impairment</a:t>
            </a:r>
          </a:p>
          <a:p>
            <a:r>
              <a:rPr lang="en-US" dirty="0"/>
              <a:t>of blood flow in the wall. Unrelieved, this results in necrosis</a:t>
            </a:r>
          </a:p>
          <a:p>
            <a:r>
              <a:rPr lang="en-US" dirty="0"/>
              <a:t>and perforation</a:t>
            </a:r>
          </a:p>
        </p:txBody>
      </p:sp>
      <p:pic>
        <p:nvPicPr>
          <p:cNvPr id="10" name="Picture 3"/>
          <p:cNvPicPr>
            <a:picLocks noChangeAspect="1"/>
          </p:cNvPicPr>
          <p:nvPr/>
        </p:nvPicPr>
        <p:blipFill>
          <a:blip r:embed="rId4" cstate="print"/>
          <a:stretch>
            <a:fillRect/>
          </a:stretch>
        </p:blipFill>
        <p:spPr>
          <a:xfrm>
            <a:off x="3203602" y="4370109"/>
            <a:ext cx="2973611" cy="2487891"/>
          </a:xfrm>
          <a:prstGeom prst="rect">
            <a:avLst/>
          </a:prstGeom>
        </p:spPr>
      </p:pic>
      <p:pic>
        <p:nvPicPr>
          <p:cNvPr id="11" name="Picture 2"/>
          <p:cNvPicPr>
            <a:picLocks noChangeAspect="1"/>
          </p:cNvPicPr>
          <p:nvPr/>
        </p:nvPicPr>
        <p:blipFill>
          <a:blip r:embed="rId5" cstate="print"/>
          <a:stretch>
            <a:fillRect/>
          </a:stretch>
        </p:blipFill>
        <p:spPr>
          <a:xfrm>
            <a:off x="6177213" y="4768172"/>
            <a:ext cx="2973611" cy="2089828"/>
          </a:xfrm>
          <a:prstGeom prst="rect">
            <a:avLst/>
          </a:prstGeom>
        </p:spPr>
      </p:pic>
    </p:spTree>
    <p:extLst>
      <p:ext uri="{BB962C8B-B14F-4D97-AF65-F5344CB8AC3E}">
        <p14:creationId xmlns:p14="http://schemas.microsoft.com/office/powerpoint/2010/main" xmlns="" val="197161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1"/>
          <p:cNvSpPr/>
          <p:nvPr/>
        </p:nvSpPr>
        <p:spPr>
          <a:xfrm>
            <a:off x="228600" y="1066800"/>
            <a:ext cx="8382000" cy="2831544"/>
          </a:xfrm>
          <a:prstGeom prst="rect">
            <a:avLst/>
          </a:prstGeom>
        </p:spPr>
        <p:txBody>
          <a:bodyPr wrap="square">
            <a:spAutoFit/>
          </a:bodyPr>
          <a:lstStyle/>
          <a:p>
            <a:pPr algn="l"/>
            <a:r>
              <a:rPr lang="en-US" dirty="0">
                <a:latin typeface="GoudyStd"/>
              </a:rPr>
              <a:t>                                                     </a:t>
            </a:r>
            <a:r>
              <a:rPr lang="en-US" sz="3200" b="1" dirty="0">
                <a:latin typeface="GoudyStd"/>
              </a:rPr>
              <a:t>DIAGNOSIS</a:t>
            </a:r>
          </a:p>
          <a:p>
            <a:pPr algn="l"/>
            <a:endParaRPr lang="en-US" sz="3200" b="1" dirty="0">
              <a:latin typeface="GoudyStd"/>
            </a:endParaRPr>
          </a:p>
          <a:p>
            <a:pPr marL="457200" indent="-457200" algn="l">
              <a:buFontTx/>
              <a:buChar char="-"/>
            </a:pPr>
            <a:r>
              <a:rPr lang="en-US" sz="3200" b="1" dirty="0">
                <a:latin typeface="GoudyStd"/>
              </a:rPr>
              <a:t>HISTORY</a:t>
            </a:r>
          </a:p>
          <a:p>
            <a:pPr marL="457200" indent="-457200" algn="l">
              <a:buFontTx/>
              <a:buChar char="-"/>
            </a:pPr>
            <a:r>
              <a:rPr lang="en-US" sz="3200" b="1" dirty="0">
                <a:latin typeface="GoudyStd"/>
              </a:rPr>
              <a:t>CLINICAL EXAMINATION</a:t>
            </a:r>
          </a:p>
          <a:p>
            <a:pPr marL="457200" indent="-457200" algn="l">
              <a:buFontTx/>
              <a:buChar char="-"/>
            </a:pPr>
            <a:r>
              <a:rPr lang="en-US" sz="3200" b="1" dirty="0">
                <a:latin typeface="GoudyStd"/>
              </a:rPr>
              <a:t>INVESTIGATIONS</a:t>
            </a:r>
            <a:endParaRPr lang="en-US" sz="3200" b="1" dirty="0"/>
          </a:p>
          <a:p>
            <a:pPr algn="l"/>
            <a:endParaRPr lang="en-US" dirty="0"/>
          </a:p>
        </p:txBody>
      </p:sp>
    </p:spTree>
    <p:extLst>
      <p:ext uri="{BB962C8B-B14F-4D97-AF65-F5344CB8AC3E}">
        <p14:creationId xmlns:p14="http://schemas.microsoft.com/office/powerpoint/2010/main" xmlns="" val="83074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1"/>
          <p:cNvSpPr/>
          <p:nvPr/>
        </p:nvSpPr>
        <p:spPr>
          <a:xfrm>
            <a:off x="0" y="561737"/>
            <a:ext cx="8534400" cy="5355312"/>
          </a:xfrm>
          <a:prstGeom prst="rect">
            <a:avLst/>
          </a:prstGeom>
        </p:spPr>
        <p:txBody>
          <a:bodyPr wrap="square">
            <a:spAutoFit/>
          </a:bodyPr>
          <a:lstStyle/>
          <a:p>
            <a:pPr algn="l"/>
            <a:r>
              <a:rPr lang="en-US" sz="2800" b="1" dirty="0">
                <a:solidFill>
                  <a:srgbClr val="4A6C93"/>
                </a:solidFill>
                <a:latin typeface="Aileron-Bold"/>
              </a:rPr>
              <a:t>CLINICAL FEATURES OF INTESTINAL OBSTRUCTION</a:t>
            </a:r>
          </a:p>
          <a:p>
            <a:r>
              <a:rPr lang="en-US" sz="2800" dirty="0">
                <a:solidFill>
                  <a:srgbClr val="FF0000"/>
                </a:solidFill>
                <a:latin typeface="GoudyStd"/>
              </a:rPr>
              <a:t>The clinical features vary according to</a:t>
            </a:r>
            <a:r>
              <a:rPr lang="en-US" sz="2800" dirty="0">
                <a:solidFill>
                  <a:srgbClr val="000000"/>
                </a:solidFill>
                <a:latin typeface="GoudyStd"/>
              </a:rPr>
              <a:t>:</a:t>
            </a:r>
          </a:p>
          <a:p>
            <a:r>
              <a:rPr lang="en-US" sz="1050" dirty="0">
                <a:solidFill>
                  <a:srgbClr val="52D60A"/>
                </a:solidFill>
                <a:latin typeface="ZapfDingbatsStd"/>
              </a:rPr>
              <a:t>●</a:t>
            </a:r>
            <a:r>
              <a:rPr lang="en-US" sz="1050" dirty="0">
                <a:solidFill>
                  <a:srgbClr val="52D60A"/>
                </a:solidFill>
                <a:latin typeface="HelveticaNeueLTStd-Roman"/>
              </a:rPr>
              <a:t>● </a:t>
            </a:r>
            <a:r>
              <a:rPr lang="en-US" sz="2800" dirty="0">
                <a:solidFill>
                  <a:srgbClr val="000000"/>
                </a:solidFill>
                <a:latin typeface="GoudyStd"/>
              </a:rPr>
              <a:t>the location of the obstruction;</a:t>
            </a:r>
          </a:p>
          <a:p>
            <a:r>
              <a:rPr lang="en-US" sz="1050" dirty="0">
                <a:solidFill>
                  <a:srgbClr val="52D60A"/>
                </a:solidFill>
                <a:latin typeface="ZapfDingbatsStd"/>
              </a:rPr>
              <a:t>●</a:t>
            </a:r>
            <a:r>
              <a:rPr lang="en-US" sz="1050" dirty="0">
                <a:solidFill>
                  <a:srgbClr val="52D60A"/>
                </a:solidFill>
                <a:latin typeface="HelveticaNeueLTStd-Roman"/>
              </a:rPr>
              <a:t>● </a:t>
            </a:r>
            <a:r>
              <a:rPr lang="en-US" sz="2800" dirty="0">
                <a:solidFill>
                  <a:srgbClr val="000000"/>
                </a:solidFill>
                <a:latin typeface="GoudyStd"/>
              </a:rPr>
              <a:t>the duration of the obstruction;</a:t>
            </a:r>
          </a:p>
          <a:p>
            <a:r>
              <a:rPr lang="en-US" sz="1050" dirty="0">
                <a:solidFill>
                  <a:srgbClr val="52D60A"/>
                </a:solidFill>
                <a:latin typeface="ZapfDingbatsStd"/>
              </a:rPr>
              <a:t>●</a:t>
            </a:r>
            <a:r>
              <a:rPr lang="en-US" sz="1050" dirty="0">
                <a:solidFill>
                  <a:srgbClr val="52D60A"/>
                </a:solidFill>
                <a:latin typeface="HelveticaNeueLTStd-Roman"/>
              </a:rPr>
              <a:t>● </a:t>
            </a:r>
            <a:r>
              <a:rPr lang="en-US" sz="2800" dirty="0">
                <a:solidFill>
                  <a:srgbClr val="000000"/>
                </a:solidFill>
                <a:latin typeface="GoudyStd"/>
              </a:rPr>
              <a:t>the underlying pathology;</a:t>
            </a:r>
          </a:p>
          <a:p>
            <a:r>
              <a:rPr lang="en-US" sz="1050" dirty="0">
                <a:solidFill>
                  <a:srgbClr val="52D60A"/>
                </a:solidFill>
                <a:latin typeface="ZapfDingbatsStd"/>
              </a:rPr>
              <a:t>●</a:t>
            </a:r>
            <a:r>
              <a:rPr lang="en-US" sz="1050" dirty="0">
                <a:solidFill>
                  <a:srgbClr val="52D60A"/>
                </a:solidFill>
                <a:latin typeface="HelveticaNeueLTStd-Roman"/>
              </a:rPr>
              <a:t>● </a:t>
            </a:r>
            <a:r>
              <a:rPr lang="en-US" sz="2800" dirty="0">
                <a:solidFill>
                  <a:srgbClr val="000000"/>
                </a:solidFill>
                <a:latin typeface="GoudyStd"/>
              </a:rPr>
              <a:t>the presence or absence of intestinal </a:t>
            </a:r>
            <a:r>
              <a:rPr lang="en-US" sz="2800" dirty="0" err="1">
                <a:solidFill>
                  <a:srgbClr val="000000"/>
                </a:solidFill>
                <a:latin typeface="GoudyStd"/>
              </a:rPr>
              <a:t>ischaemia</a:t>
            </a:r>
            <a:r>
              <a:rPr lang="en-US" sz="2800" dirty="0">
                <a:solidFill>
                  <a:srgbClr val="000000"/>
                </a:solidFill>
                <a:latin typeface="GoudyStd"/>
              </a:rPr>
              <a:t>.</a:t>
            </a:r>
          </a:p>
          <a:p>
            <a:endParaRPr lang="en-US" sz="2800" dirty="0">
              <a:solidFill>
                <a:srgbClr val="000000"/>
              </a:solidFill>
              <a:latin typeface="GoudyStd"/>
            </a:endParaRPr>
          </a:p>
          <a:p>
            <a:pPr algn="l"/>
            <a:r>
              <a:rPr lang="en-US" sz="2000" b="1" dirty="0">
                <a:solidFill>
                  <a:srgbClr val="52D60A"/>
                </a:solidFill>
                <a:latin typeface="Aileron-SemiBold"/>
              </a:rPr>
              <a:t>Cardinal clinical features of acute obstruction</a:t>
            </a:r>
          </a:p>
          <a:p>
            <a:pPr algn="l"/>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Abdominal pain</a:t>
            </a:r>
          </a:p>
          <a:p>
            <a:pPr algn="l"/>
            <a:r>
              <a:rPr lang="en-US" sz="800" dirty="0">
                <a:solidFill>
                  <a:srgbClr val="52D60A"/>
                </a:solidFill>
                <a:latin typeface="ZapfDingbatsStd"/>
              </a:rPr>
              <a:t>●</a:t>
            </a:r>
            <a:r>
              <a:rPr lang="en-US" sz="800" dirty="0">
                <a:solidFill>
                  <a:srgbClr val="52D60A"/>
                </a:solidFill>
                <a:latin typeface="ZapfDingbatsITC"/>
              </a:rPr>
              <a:t>●</a:t>
            </a:r>
            <a:r>
              <a:rPr lang="en-US" dirty="0">
                <a:solidFill>
                  <a:srgbClr val="000000"/>
                </a:solidFill>
                <a:latin typeface="HelveticaNeueLTStd-Roman"/>
              </a:rPr>
              <a:t>Vomiting</a:t>
            </a:r>
          </a:p>
          <a:p>
            <a:pPr algn="l"/>
            <a:r>
              <a:rPr lang="en-US" sz="800" dirty="0">
                <a:solidFill>
                  <a:srgbClr val="52D60A"/>
                </a:solidFill>
                <a:latin typeface="ZapfDingbatsStd"/>
              </a:rPr>
              <a:t>●</a:t>
            </a:r>
            <a:r>
              <a:rPr lang="en-US" sz="800" dirty="0">
                <a:solidFill>
                  <a:srgbClr val="52D60A"/>
                </a:solidFill>
                <a:latin typeface="ZapfDingbatsITC"/>
              </a:rPr>
              <a:t>●</a:t>
            </a:r>
            <a:r>
              <a:rPr lang="en-US" dirty="0">
                <a:solidFill>
                  <a:srgbClr val="000000"/>
                </a:solidFill>
                <a:latin typeface="HelveticaNeueLTStd-Roman"/>
              </a:rPr>
              <a:t>Distension</a:t>
            </a:r>
          </a:p>
          <a:p>
            <a:pPr algn="l"/>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Absolute constipation</a:t>
            </a:r>
          </a:p>
          <a:p>
            <a:r>
              <a:rPr lang="en-US" sz="1050" dirty="0">
                <a:solidFill>
                  <a:srgbClr val="52D60A"/>
                </a:solidFill>
                <a:latin typeface="ZapfDingbatsStd"/>
              </a:rPr>
              <a:t>●</a:t>
            </a:r>
            <a:r>
              <a:rPr lang="en-US" sz="1050" dirty="0">
                <a:solidFill>
                  <a:srgbClr val="52D60A"/>
                </a:solidFill>
                <a:latin typeface="ZapfDingbatsITC"/>
              </a:rPr>
              <a:t>●</a:t>
            </a:r>
            <a:r>
              <a:rPr lang="en-US" dirty="0">
                <a:solidFill>
                  <a:srgbClr val="52D60A"/>
                </a:solidFill>
                <a:latin typeface="ZapfDingbatsITC"/>
              </a:rPr>
              <a:t> </a:t>
            </a:r>
            <a:r>
              <a:rPr lang="en-US" dirty="0">
                <a:solidFill>
                  <a:srgbClr val="000000"/>
                </a:solidFill>
                <a:latin typeface="HelveticaNeueLTStd-Roman"/>
              </a:rPr>
              <a:t>During examination Visible </a:t>
            </a:r>
            <a:r>
              <a:rPr lang="en-US" dirty="0" err="1">
                <a:solidFill>
                  <a:srgbClr val="000000"/>
                </a:solidFill>
                <a:latin typeface="HelveticaNeueLTStd-Roman"/>
              </a:rPr>
              <a:t>Perstalsis</a:t>
            </a:r>
            <a:endParaRPr lang="en-US" dirty="0">
              <a:solidFill>
                <a:srgbClr val="000000"/>
              </a:solidFill>
              <a:latin typeface="HelveticaNeueLTStd-Roman"/>
            </a:endParaRPr>
          </a:p>
          <a:p>
            <a:pPr algn="l"/>
            <a:r>
              <a:rPr lang="en-US" dirty="0">
                <a:solidFill>
                  <a:srgbClr val="000000"/>
                </a:solidFill>
                <a:latin typeface="HelveticaNeueLTStd-Roman"/>
              </a:rPr>
              <a:t>OTHERS 1-fatigue 2- infrequent urination </a:t>
            </a:r>
            <a:endParaRPr lang="en-US" dirty="0"/>
          </a:p>
          <a:p>
            <a:pPr algn="l"/>
            <a:r>
              <a:rPr lang="en-US" dirty="0">
                <a:solidFill>
                  <a:srgbClr val="000000"/>
                </a:solidFill>
                <a:latin typeface="GoudyStd"/>
              </a:rPr>
              <a:t> </a:t>
            </a:r>
            <a:endParaRPr lang="en-US" dirty="0">
              <a:solidFill>
                <a:srgbClr val="FF0000"/>
              </a:solidFill>
              <a:latin typeface="GoudyStd"/>
            </a:endParaRPr>
          </a:p>
        </p:txBody>
      </p:sp>
    </p:spTree>
    <p:extLst>
      <p:ext uri="{BB962C8B-B14F-4D97-AF65-F5344CB8AC3E}">
        <p14:creationId xmlns:p14="http://schemas.microsoft.com/office/powerpoint/2010/main" xmlns="" val="45816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2" name="Rectangle 1">
            <a:extLst>
              <a:ext uri="{FF2B5EF4-FFF2-40B4-BE49-F238E27FC236}">
                <a16:creationId xmlns:a16="http://schemas.microsoft.com/office/drawing/2014/main" xmlns="" id="{E66EF1F3-A59C-4223-96AC-C77C8741AFB0}"/>
              </a:ext>
            </a:extLst>
          </p:cNvPr>
          <p:cNvSpPr/>
          <p:nvPr/>
        </p:nvSpPr>
        <p:spPr>
          <a:xfrm>
            <a:off x="381000" y="895739"/>
            <a:ext cx="8458200" cy="5262979"/>
          </a:xfrm>
          <a:prstGeom prst="rect">
            <a:avLst/>
          </a:prstGeom>
        </p:spPr>
        <p:txBody>
          <a:bodyPr wrap="square">
            <a:spAutoFit/>
          </a:bodyPr>
          <a:lstStyle/>
          <a:p>
            <a:pPr algn="just"/>
            <a:r>
              <a:rPr lang="en-US" sz="2400" b="1" dirty="0">
                <a:solidFill>
                  <a:srgbClr val="52D60A"/>
                </a:solidFill>
                <a:latin typeface="Aileron-SemiBold"/>
              </a:rPr>
              <a:t>Features of obstruction</a:t>
            </a:r>
          </a:p>
          <a:p>
            <a:pPr algn="just"/>
            <a:r>
              <a:rPr lang="en-US" sz="2400" dirty="0">
                <a:solidFill>
                  <a:srgbClr val="52D60A"/>
                </a:solidFill>
                <a:latin typeface="ZapfDingbatsStd"/>
              </a:rPr>
              <a:t>●</a:t>
            </a:r>
            <a:r>
              <a:rPr lang="en-US" sz="2400" dirty="0">
                <a:solidFill>
                  <a:srgbClr val="52D60A"/>
                </a:solidFill>
                <a:latin typeface="ZapfDingbatsITC"/>
              </a:rPr>
              <a:t>● </a:t>
            </a:r>
            <a:r>
              <a:rPr lang="en-US" sz="2400" u="sng" dirty="0">
                <a:solidFill>
                  <a:srgbClr val="000000"/>
                </a:solidFill>
                <a:latin typeface="HelveticaNeueLTStd-Roman"/>
              </a:rPr>
              <a:t>In </a:t>
            </a:r>
            <a:r>
              <a:rPr lang="en-US" sz="2400" u="sng" dirty="0">
                <a:solidFill>
                  <a:srgbClr val="000000"/>
                </a:solidFill>
                <a:latin typeface="HelveticaNeueLTStd-Bd"/>
              </a:rPr>
              <a:t>high small bowel obstruction</a:t>
            </a:r>
            <a:r>
              <a:rPr lang="en-US" sz="2400" dirty="0">
                <a:solidFill>
                  <a:srgbClr val="000000"/>
                </a:solidFill>
                <a:latin typeface="HelveticaNeueLTStd-Roman"/>
              </a:rPr>
              <a:t>, </a:t>
            </a:r>
            <a:r>
              <a:rPr lang="en-US" sz="2400" dirty="0">
                <a:solidFill>
                  <a:srgbClr val="FF0000"/>
                </a:solidFill>
                <a:latin typeface="HelveticaNeueLTStd-Roman"/>
              </a:rPr>
              <a:t>vomiting</a:t>
            </a:r>
            <a:r>
              <a:rPr lang="en-US" sz="2400" dirty="0">
                <a:solidFill>
                  <a:srgbClr val="000000"/>
                </a:solidFill>
                <a:latin typeface="HelveticaNeueLTStd-Roman"/>
              </a:rPr>
              <a:t> occurs early, is profuse and causes rapid dehydration. Distension is minimal with little evidence of dilated small bowel loops on abdominal radiography</a:t>
            </a:r>
          </a:p>
          <a:p>
            <a:pPr algn="just"/>
            <a:r>
              <a:rPr lang="en-US" sz="2400" dirty="0">
                <a:solidFill>
                  <a:srgbClr val="52D60A"/>
                </a:solidFill>
                <a:latin typeface="ZapfDingbatsStd"/>
              </a:rPr>
              <a:t>●</a:t>
            </a:r>
            <a:r>
              <a:rPr lang="en-US" sz="2400" dirty="0">
                <a:solidFill>
                  <a:srgbClr val="52D60A"/>
                </a:solidFill>
                <a:latin typeface="ZapfDingbatsITC"/>
              </a:rPr>
              <a:t>● </a:t>
            </a:r>
            <a:r>
              <a:rPr lang="en-US" sz="2400" u="sng" dirty="0">
                <a:solidFill>
                  <a:srgbClr val="000000"/>
                </a:solidFill>
                <a:latin typeface="HelveticaNeueLTStd-Roman"/>
              </a:rPr>
              <a:t>In </a:t>
            </a:r>
            <a:r>
              <a:rPr lang="en-US" sz="2400" u="sng" dirty="0">
                <a:solidFill>
                  <a:srgbClr val="000000"/>
                </a:solidFill>
                <a:latin typeface="HelveticaNeueLTStd-Bd"/>
              </a:rPr>
              <a:t>low small bowel obstruction</a:t>
            </a:r>
            <a:r>
              <a:rPr lang="en-US" sz="2400" dirty="0">
                <a:solidFill>
                  <a:srgbClr val="000000"/>
                </a:solidFill>
                <a:latin typeface="HelveticaNeueLTStd-Roman"/>
              </a:rPr>
              <a:t>, </a:t>
            </a:r>
            <a:r>
              <a:rPr lang="en-US" sz="2400" dirty="0">
                <a:solidFill>
                  <a:srgbClr val="FF0000"/>
                </a:solidFill>
                <a:latin typeface="HelveticaNeueLTStd-Roman"/>
              </a:rPr>
              <a:t>pain</a:t>
            </a:r>
            <a:r>
              <a:rPr lang="en-US" sz="2400" dirty="0">
                <a:solidFill>
                  <a:srgbClr val="000000"/>
                </a:solidFill>
                <a:latin typeface="HelveticaNeueLTStd-Roman"/>
              </a:rPr>
              <a:t> is predominant with central distension. Vomiting is delayed. Multiple dilated small bowel loops are seen on radiography</a:t>
            </a:r>
          </a:p>
          <a:p>
            <a:pPr algn="just"/>
            <a:r>
              <a:rPr lang="en-US" sz="2400" dirty="0">
                <a:solidFill>
                  <a:srgbClr val="52D60A"/>
                </a:solidFill>
                <a:latin typeface="ZapfDingbatsStd"/>
              </a:rPr>
              <a:t>●</a:t>
            </a:r>
            <a:r>
              <a:rPr lang="en-US" sz="2400" dirty="0">
                <a:solidFill>
                  <a:srgbClr val="52D60A"/>
                </a:solidFill>
                <a:latin typeface="ZapfDingbatsITC"/>
              </a:rPr>
              <a:t>● </a:t>
            </a:r>
            <a:r>
              <a:rPr lang="en-US" sz="2400" u="sng" dirty="0">
                <a:solidFill>
                  <a:srgbClr val="000000"/>
                </a:solidFill>
                <a:latin typeface="HelveticaNeueLTStd-Roman"/>
              </a:rPr>
              <a:t>In </a:t>
            </a:r>
            <a:r>
              <a:rPr lang="en-US" sz="2400" u="sng" dirty="0">
                <a:solidFill>
                  <a:srgbClr val="000000"/>
                </a:solidFill>
                <a:latin typeface="HelveticaNeueLTStd-Bd"/>
              </a:rPr>
              <a:t>large bowel obstruction</a:t>
            </a:r>
            <a:r>
              <a:rPr lang="en-US" sz="2400" dirty="0">
                <a:solidFill>
                  <a:srgbClr val="000000"/>
                </a:solidFill>
                <a:latin typeface="HelveticaNeueLTStd-Roman"/>
              </a:rPr>
              <a:t>, </a:t>
            </a:r>
            <a:r>
              <a:rPr lang="en-US" sz="2400" dirty="0">
                <a:solidFill>
                  <a:srgbClr val="FF0000"/>
                </a:solidFill>
                <a:latin typeface="HelveticaNeueLTStd-Roman"/>
              </a:rPr>
              <a:t>distension</a:t>
            </a:r>
            <a:r>
              <a:rPr lang="en-US" sz="2400" dirty="0">
                <a:solidFill>
                  <a:srgbClr val="000000"/>
                </a:solidFill>
                <a:latin typeface="HelveticaNeueLTStd-Roman"/>
              </a:rPr>
              <a:t> is early and pronounced. Pain is less severe and vomiting and dehydration are later features. The colon proximal to the obstruction is distended on abdominal radiography. The small bowel will be</a:t>
            </a:r>
          </a:p>
          <a:p>
            <a:pPr algn="just"/>
            <a:r>
              <a:rPr lang="en-US" sz="2400" dirty="0">
                <a:solidFill>
                  <a:srgbClr val="000000"/>
                </a:solidFill>
                <a:latin typeface="HelveticaNeueLTStd-Roman"/>
              </a:rPr>
              <a:t>dilated if the ileocecal valve is incompetent.</a:t>
            </a:r>
            <a:endParaRPr lang="en-US" sz="2400" dirty="0"/>
          </a:p>
        </p:txBody>
      </p:sp>
    </p:spTree>
    <p:extLst>
      <p:ext uri="{BB962C8B-B14F-4D97-AF65-F5344CB8AC3E}">
        <p14:creationId xmlns:p14="http://schemas.microsoft.com/office/powerpoint/2010/main" xmlns="" val="353312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2"/>
          <p:cNvSpPr/>
          <p:nvPr/>
        </p:nvSpPr>
        <p:spPr>
          <a:xfrm>
            <a:off x="152400" y="990600"/>
            <a:ext cx="8763000" cy="4462760"/>
          </a:xfrm>
          <a:prstGeom prst="rect">
            <a:avLst/>
          </a:prstGeom>
        </p:spPr>
        <p:txBody>
          <a:bodyPr wrap="square">
            <a:spAutoFit/>
          </a:bodyPr>
          <a:lstStyle/>
          <a:p>
            <a:pPr algn="l" rtl="0"/>
            <a:endParaRPr lang="en-US" dirty="0">
              <a:solidFill>
                <a:srgbClr val="000000"/>
              </a:solidFill>
              <a:latin typeface="GoudyStd"/>
            </a:endParaRPr>
          </a:p>
          <a:p>
            <a:pPr algn="l" rtl="0"/>
            <a:r>
              <a:rPr lang="en-US" dirty="0">
                <a:solidFill>
                  <a:srgbClr val="FF0000"/>
                </a:solidFill>
                <a:latin typeface="GoudyStd"/>
              </a:rPr>
              <a:t>Late manifestations of intestinal obstruction </a:t>
            </a:r>
            <a:r>
              <a:rPr lang="en-US" dirty="0">
                <a:solidFill>
                  <a:srgbClr val="000000"/>
                </a:solidFill>
                <a:latin typeface="GoudyStd"/>
              </a:rPr>
              <a:t>that may be encountered include dehydration, oliguria, hypovolemia shock, pyrexia, septicemia, respiratory embarrassment and</a:t>
            </a:r>
          </a:p>
          <a:p>
            <a:pPr algn="l" rtl="0"/>
            <a:r>
              <a:rPr lang="en-US" dirty="0">
                <a:solidFill>
                  <a:srgbClr val="000000"/>
                </a:solidFill>
                <a:latin typeface="GoudyStd"/>
              </a:rPr>
              <a:t>peritonitis.</a:t>
            </a:r>
          </a:p>
          <a:p>
            <a:pPr algn="l" rtl="0"/>
            <a:r>
              <a:rPr lang="en-US" dirty="0">
                <a:solidFill>
                  <a:srgbClr val="000000"/>
                </a:solidFill>
                <a:latin typeface="GoudyStd"/>
              </a:rPr>
              <a:t> </a:t>
            </a:r>
            <a:r>
              <a:rPr lang="en-US" dirty="0">
                <a:solidFill>
                  <a:srgbClr val="FF0000"/>
                </a:solidFill>
                <a:latin typeface="GoudyStd"/>
              </a:rPr>
              <a:t>In all cases of suspected intestinal obstruction, the </a:t>
            </a:r>
            <a:r>
              <a:rPr lang="en-US" dirty="0">
                <a:solidFill>
                  <a:srgbClr val="000000"/>
                </a:solidFill>
                <a:latin typeface="GoudyStd"/>
              </a:rPr>
              <a:t>hernial orifices must be examined </a:t>
            </a:r>
          </a:p>
          <a:p>
            <a:pPr algn="l" rtl="0"/>
            <a:endParaRPr lang="en-US" dirty="0">
              <a:solidFill>
                <a:srgbClr val="000000"/>
              </a:solidFill>
              <a:latin typeface="GoudyStd"/>
            </a:endParaRPr>
          </a:p>
          <a:p>
            <a:pPr algn="l" rtl="0"/>
            <a:endParaRPr lang="en-US" dirty="0">
              <a:solidFill>
                <a:srgbClr val="000000"/>
              </a:solidFill>
              <a:latin typeface="GoudyStd"/>
            </a:endParaRPr>
          </a:p>
          <a:p>
            <a:pPr algn="l" rtl="0"/>
            <a:r>
              <a:rPr lang="en-US" sz="4800" dirty="0">
                <a:solidFill>
                  <a:srgbClr val="FF0000"/>
                </a:solidFill>
                <a:latin typeface="GoudyStd"/>
              </a:rPr>
              <a:t>Pain </a:t>
            </a:r>
          </a:p>
          <a:p>
            <a:pPr algn="l" rtl="0"/>
            <a:r>
              <a:rPr lang="en-US" sz="2800" dirty="0">
                <a:latin typeface="GoudyStd"/>
              </a:rPr>
              <a:t>Is the predominant symptom in intestinal </a:t>
            </a:r>
            <a:r>
              <a:rPr lang="en-US" sz="2800" dirty="0" err="1">
                <a:latin typeface="GoudyStd"/>
              </a:rPr>
              <a:t>obstruction,and</a:t>
            </a:r>
            <a:r>
              <a:rPr lang="en-US" sz="2800" dirty="0">
                <a:latin typeface="GoudyStd"/>
              </a:rPr>
              <a:t> depend on the site of obstruction  </a:t>
            </a:r>
          </a:p>
          <a:p>
            <a:pPr algn="l" rtl="0"/>
            <a:endParaRPr lang="en-US" dirty="0">
              <a:solidFill>
                <a:srgbClr val="000000"/>
              </a:solidFill>
              <a:latin typeface="GoudyStd"/>
            </a:endParaRPr>
          </a:p>
          <a:p>
            <a:pPr algn="l" rtl="0"/>
            <a:endParaRPr lang="en-US" dirty="0">
              <a:solidFill>
                <a:srgbClr val="000000"/>
              </a:solidFill>
              <a:latin typeface="GoudyStd"/>
            </a:endParaRPr>
          </a:p>
          <a:p>
            <a:pPr algn="l"/>
            <a:endParaRPr lang="en-US" dirty="0"/>
          </a:p>
        </p:txBody>
      </p:sp>
    </p:spTree>
    <p:extLst>
      <p:ext uri="{BB962C8B-B14F-4D97-AF65-F5344CB8AC3E}">
        <p14:creationId xmlns:p14="http://schemas.microsoft.com/office/powerpoint/2010/main" xmlns="" val="120843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1"/>
          <p:cNvSpPr/>
          <p:nvPr/>
        </p:nvSpPr>
        <p:spPr>
          <a:xfrm>
            <a:off x="76200" y="1066800"/>
            <a:ext cx="9067800" cy="5170646"/>
          </a:xfrm>
          <a:prstGeom prst="rect">
            <a:avLst/>
          </a:prstGeom>
        </p:spPr>
        <p:txBody>
          <a:bodyPr wrap="square">
            <a:spAutoFit/>
          </a:bodyPr>
          <a:lstStyle/>
          <a:p>
            <a:pPr algn="l"/>
            <a:r>
              <a:rPr lang="en-US" sz="3200" b="1" dirty="0">
                <a:solidFill>
                  <a:srgbClr val="6E8AAA"/>
                </a:solidFill>
                <a:latin typeface="Aileron-Bold"/>
              </a:rPr>
              <a:t>Vomiting</a:t>
            </a:r>
          </a:p>
          <a:p>
            <a:pPr algn="l"/>
            <a:r>
              <a:rPr lang="en-US" dirty="0">
                <a:solidFill>
                  <a:srgbClr val="000000"/>
                </a:solidFill>
                <a:latin typeface="GoudyStd"/>
              </a:rPr>
              <a:t>The more distal the obstruction, the longer the interval between the onset of symptoms and the appearance of nausea and vomiting.</a:t>
            </a:r>
            <a:r>
              <a:rPr lang="en-US" b="1" dirty="0"/>
              <a:t> </a:t>
            </a:r>
          </a:p>
          <a:p>
            <a:pPr algn="l"/>
            <a:r>
              <a:rPr lang="en-US" sz="3200" b="1" dirty="0">
                <a:solidFill>
                  <a:srgbClr val="6E8AAA"/>
                </a:solidFill>
                <a:latin typeface="Aileron-Bold"/>
              </a:rPr>
              <a:t>Distension</a:t>
            </a:r>
          </a:p>
          <a:p>
            <a:pPr algn="l"/>
            <a:r>
              <a:rPr lang="en-US" dirty="0"/>
              <a:t>In the small bowel the degree of distension is dependent on the site of the obstruction and is greater the more distal the lesion.</a:t>
            </a:r>
            <a:r>
              <a:rPr lang="en-US" b="1" dirty="0"/>
              <a:t> </a:t>
            </a:r>
          </a:p>
          <a:p>
            <a:pPr algn="l"/>
            <a:r>
              <a:rPr lang="en-US" sz="3200" b="1" dirty="0">
                <a:solidFill>
                  <a:srgbClr val="6E8AAA"/>
                </a:solidFill>
                <a:latin typeface="Aileron-Bold"/>
              </a:rPr>
              <a:t>Constipation</a:t>
            </a:r>
          </a:p>
          <a:p>
            <a:pPr algn="l"/>
            <a:r>
              <a:rPr lang="en-US" dirty="0"/>
              <a:t>This may be classified as absolute (i.e. neither feces nor flatus is passed) or relative (where only flatus is passed). The rule that absolute constipation is present in intestinal</a:t>
            </a:r>
          </a:p>
          <a:p>
            <a:pPr algn="l"/>
            <a:r>
              <a:rPr lang="en-US" dirty="0"/>
              <a:t>obstruction </a:t>
            </a:r>
            <a:r>
              <a:rPr lang="en-US" dirty="0">
                <a:solidFill>
                  <a:srgbClr val="FF0000"/>
                </a:solidFill>
              </a:rPr>
              <a:t>does not apply </a:t>
            </a:r>
            <a:r>
              <a:rPr lang="en-US" dirty="0"/>
              <a:t>in:</a:t>
            </a:r>
          </a:p>
          <a:p>
            <a:pPr algn="l"/>
            <a:r>
              <a:rPr lang="en-US" dirty="0"/>
              <a:t>●● Richter’s hernia;</a:t>
            </a:r>
          </a:p>
          <a:p>
            <a:pPr algn="l"/>
            <a:r>
              <a:rPr lang="en-US" dirty="0"/>
              <a:t>●● gallstone ileus;</a:t>
            </a:r>
          </a:p>
          <a:p>
            <a:pPr algn="l"/>
            <a:r>
              <a:rPr lang="en-US" dirty="0"/>
              <a:t>●● mesenteric vascular occlusion;</a:t>
            </a:r>
          </a:p>
          <a:p>
            <a:pPr algn="l"/>
            <a:r>
              <a:rPr lang="en-US" dirty="0"/>
              <a:t>●● functional obstruction associated with pelvic abscess;</a:t>
            </a:r>
          </a:p>
          <a:p>
            <a:pPr algn="l"/>
            <a:r>
              <a:rPr lang="en-US" dirty="0"/>
              <a:t>●● all cases of partial obstruction (in which </a:t>
            </a:r>
            <a:r>
              <a:rPr lang="en-US" dirty="0" err="1"/>
              <a:t>diarrhoea</a:t>
            </a:r>
            <a:r>
              <a:rPr lang="en-US" dirty="0"/>
              <a:t> may </a:t>
            </a:r>
          </a:p>
          <a:p>
            <a:pPr algn="l"/>
            <a:r>
              <a:rPr lang="en-US" dirty="0"/>
              <a:t>occur).</a:t>
            </a:r>
          </a:p>
        </p:txBody>
      </p:sp>
    </p:spTree>
    <p:extLst>
      <p:ext uri="{BB962C8B-B14F-4D97-AF65-F5344CB8AC3E}">
        <p14:creationId xmlns:p14="http://schemas.microsoft.com/office/powerpoint/2010/main" xmlns="" val="188825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1"/>
          <p:cNvSpPr/>
          <p:nvPr/>
        </p:nvSpPr>
        <p:spPr>
          <a:xfrm>
            <a:off x="-14785" y="762000"/>
            <a:ext cx="7300416" cy="1754326"/>
          </a:xfrm>
          <a:prstGeom prst="rect">
            <a:avLst/>
          </a:prstGeom>
        </p:spPr>
        <p:txBody>
          <a:bodyPr wrap="square">
            <a:spAutoFit/>
          </a:bodyPr>
          <a:lstStyle/>
          <a:p>
            <a:pPr algn="l"/>
            <a:r>
              <a:rPr lang="en-US" dirty="0">
                <a:solidFill>
                  <a:srgbClr val="FF0000"/>
                </a:solidFill>
                <a:latin typeface="GoudyStd"/>
              </a:rPr>
              <a:t>Presentation will be further influenced by whether the\obstruction is</a:t>
            </a:r>
            <a:r>
              <a:rPr lang="en-US" dirty="0">
                <a:solidFill>
                  <a:srgbClr val="000000"/>
                </a:solidFill>
                <a:latin typeface="GoudyStd"/>
              </a:rPr>
              <a:t>:</a:t>
            </a:r>
          </a:p>
          <a:p>
            <a:pPr algn="l"/>
            <a:r>
              <a:rPr lang="en-US" sz="800" dirty="0">
                <a:solidFill>
                  <a:srgbClr val="52D60A"/>
                </a:solidFill>
                <a:latin typeface="ZapfDingbatsStd"/>
              </a:rPr>
              <a:t>●</a:t>
            </a:r>
            <a:r>
              <a:rPr lang="en-US" sz="800" dirty="0">
                <a:solidFill>
                  <a:srgbClr val="52D60A"/>
                </a:solidFill>
                <a:latin typeface="HelveticaNeueLTStd-Roman"/>
              </a:rPr>
              <a:t>● </a:t>
            </a:r>
            <a:r>
              <a:rPr lang="en-US" dirty="0">
                <a:solidFill>
                  <a:srgbClr val="000000"/>
                </a:solidFill>
                <a:latin typeface="GoudyStd"/>
              </a:rPr>
              <a:t>simple – in which the blood supply is intact;</a:t>
            </a:r>
          </a:p>
          <a:p>
            <a:pPr algn="l"/>
            <a:r>
              <a:rPr lang="en-US" sz="800" dirty="0">
                <a:solidFill>
                  <a:srgbClr val="52D60A"/>
                </a:solidFill>
                <a:latin typeface="ZapfDingbatsStd"/>
              </a:rPr>
              <a:t>●</a:t>
            </a:r>
            <a:r>
              <a:rPr lang="en-US" sz="800" dirty="0">
                <a:solidFill>
                  <a:srgbClr val="52D60A"/>
                </a:solidFill>
                <a:latin typeface="HelveticaNeueLTStd-Roman"/>
              </a:rPr>
              <a:t>● </a:t>
            </a:r>
            <a:r>
              <a:rPr lang="en-US" dirty="0">
                <a:solidFill>
                  <a:srgbClr val="000000"/>
                </a:solidFill>
                <a:latin typeface="GoudyStd"/>
              </a:rPr>
              <a:t>strangulating/strangulated – in which there is interference</a:t>
            </a:r>
          </a:p>
          <a:p>
            <a:pPr algn="l"/>
            <a:r>
              <a:rPr lang="en-US" dirty="0">
                <a:solidFill>
                  <a:srgbClr val="000000"/>
                </a:solidFill>
                <a:latin typeface="GoudyStd"/>
              </a:rPr>
              <a:t>to blood flow.</a:t>
            </a:r>
          </a:p>
          <a:p>
            <a:pPr algn="l"/>
            <a:endParaRPr lang="en-US" dirty="0">
              <a:solidFill>
                <a:srgbClr val="000000"/>
              </a:solidFill>
              <a:latin typeface="GoudyStd"/>
            </a:endParaRPr>
          </a:p>
          <a:p>
            <a:pPr algn="l"/>
            <a:endParaRPr lang="en-US" dirty="0"/>
          </a:p>
        </p:txBody>
      </p:sp>
      <p:sp>
        <p:nvSpPr>
          <p:cNvPr id="11" name="Rectangle 1">
            <a:extLst>
              <a:ext uri="{FF2B5EF4-FFF2-40B4-BE49-F238E27FC236}">
                <a16:creationId xmlns:a16="http://schemas.microsoft.com/office/drawing/2014/main" xmlns="" id="{C01F826F-303D-4B4E-B6A7-B6EC375497D1}"/>
              </a:ext>
            </a:extLst>
          </p:cNvPr>
          <p:cNvSpPr/>
          <p:nvPr/>
        </p:nvSpPr>
        <p:spPr>
          <a:xfrm>
            <a:off x="228600" y="1967329"/>
            <a:ext cx="8915400" cy="4585871"/>
          </a:xfrm>
          <a:prstGeom prst="rect">
            <a:avLst/>
          </a:prstGeom>
        </p:spPr>
        <p:txBody>
          <a:bodyPr wrap="square">
            <a:spAutoFit/>
          </a:bodyPr>
          <a:lstStyle/>
          <a:p>
            <a:pPr algn="l"/>
            <a:r>
              <a:rPr lang="en-US" sz="2800" b="1" i="1" dirty="0">
                <a:solidFill>
                  <a:srgbClr val="829CB7"/>
                </a:solidFill>
                <a:latin typeface="Aileron-BoldItalic"/>
              </a:rPr>
              <a:t>Dehydration</a:t>
            </a:r>
          </a:p>
          <a:p>
            <a:pPr algn="l"/>
            <a:r>
              <a:rPr lang="en-US" dirty="0">
                <a:solidFill>
                  <a:srgbClr val="000000"/>
                </a:solidFill>
                <a:latin typeface="GoudyStd"/>
              </a:rPr>
              <a:t>Dehydration is seen most commonly in small bowel obstruction because of repeated vomiting and fluid sequestration.</a:t>
            </a:r>
          </a:p>
          <a:p>
            <a:pPr algn="l"/>
            <a:r>
              <a:rPr lang="en-US" b="1" i="1" dirty="0"/>
              <a:t> </a:t>
            </a:r>
            <a:r>
              <a:rPr lang="en-US" sz="2800" b="1" i="1" dirty="0">
                <a:solidFill>
                  <a:srgbClr val="829CB7"/>
                </a:solidFill>
                <a:latin typeface="Aileron-BoldItalic"/>
              </a:rPr>
              <a:t>Pyrexia</a:t>
            </a:r>
          </a:p>
          <a:p>
            <a:pPr algn="l"/>
            <a:r>
              <a:rPr lang="en-US" dirty="0"/>
              <a:t>Pyrexia in the presence of obstruction is rare and may indicate:</a:t>
            </a:r>
          </a:p>
          <a:p>
            <a:pPr algn="l"/>
            <a:r>
              <a:rPr lang="en-US" dirty="0"/>
              <a:t>●● the onset of </a:t>
            </a:r>
            <a:r>
              <a:rPr lang="en-US" dirty="0" err="1"/>
              <a:t>ischaemia</a:t>
            </a:r>
            <a:r>
              <a:rPr lang="en-US" dirty="0"/>
              <a:t>;</a:t>
            </a:r>
          </a:p>
          <a:p>
            <a:pPr algn="l"/>
            <a:r>
              <a:rPr lang="en-US" dirty="0"/>
              <a:t>●● intestinal perforation;</a:t>
            </a:r>
          </a:p>
          <a:p>
            <a:pPr algn="l"/>
            <a:r>
              <a:rPr lang="en-US" dirty="0"/>
              <a:t>●● inflammation or abscess associated with the obstructing disease.</a:t>
            </a:r>
          </a:p>
          <a:p>
            <a:pPr algn="l"/>
            <a:r>
              <a:rPr lang="en-US" b="1" i="1" dirty="0"/>
              <a:t> </a:t>
            </a:r>
            <a:r>
              <a:rPr lang="en-US" sz="2800" b="1" i="1" dirty="0">
                <a:solidFill>
                  <a:srgbClr val="829CB7"/>
                </a:solidFill>
                <a:latin typeface="Aileron-BoldItalic"/>
              </a:rPr>
              <a:t>Abdominal tenderness</a:t>
            </a:r>
          </a:p>
          <a:p>
            <a:pPr algn="l"/>
            <a:r>
              <a:rPr lang="en-US" dirty="0"/>
              <a:t>Localized tenderness indicates impending or established </a:t>
            </a:r>
            <a:r>
              <a:rPr lang="en-US" dirty="0" err="1"/>
              <a:t>ischaemia</a:t>
            </a:r>
            <a:r>
              <a:rPr lang="en-US" dirty="0"/>
              <a:t>.</a:t>
            </a:r>
          </a:p>
          <a:p>
            <a:pPr algn="l"/>
            <a:r>
              <a:rPr lang="en-US" b="1" i="1" dirty="0"/>
              <a:t> </a:t>
            </a:r>
            <a:r>
              <a:rPr lang="en-US" sz="2800" b="1" i="1" dirty="0">
                <a:solidFill>
                  <a:srgbClr val="829CB7"/>
                </a:solidFill>
                <a:latin typeface="Aileron-BoldItalic"/>
              </a:rPr>
              <a:t>Bowel sounds</a:t>
            </a:r>
          </a:p>
          <a:p>
            <a:pPr algn="l"/>
            <a:r>
              <a:rPr lang="en-US" dirty="0"/>
              <a:t>High-pitched bowel sounds are present in the vast majority of patients with early intestinal obstruction. Bowel sounds may be scanty or absent if the obstruction is longstanding and the small bowel has become inactive.</a:t>
            </a:r>
          </a:p>
        </p:txBody>
      </p:sp>
    </p:spTree>
    <p:extLst>
      <p:ext uri="{BB962C8B-B14F-4D97-AF65-F5344CB8AC3E}">
        <p14:creationId xmlns:p14="http://schemas.microsoft.com/office/powerpoint/2010/main" xmlns="" val="2682291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1"/>
          <p:cNvSpPr/>
          <p:nvPr/>
        </p:nvSpPr>
        <p:spPr>
          <a:xfrm>
            <a:off x="0" y="533400"/>
            <a:ext cx="9067800" cy="4462760"/>
          </a:xfrm>
          <a:prstGeom prst="rect">
            <a:avLst/>
          </a:prstGeom>
        </p:spPr>
        <p:txBody>
          <a:bodyPr wrap="square">
            <a:spAutoFit/>
          </a:bodyPr>
          <a:lstStyle/>
          <a:p>
            <a:pPr algn="l"/>
            <a:r>
              <a:rPr lang="en-US" sz="3200" b="1" dirty="0">
                <a:solidFill>
                  <a:srgbClr val="6E8AAA"/>
                </a:solidFill>
                <a:latin typeface="Aileron-Bold"/>
              </a:rPr>
              <a:t>Clinical features of strangulation</a:t>
            </a:r>
          </a:p>
          <a:p>
            <a:pPr algn="l"/>
            <a:r>
              <a:rPr lang="en-US" dirty="0">
                <a:solidFill>
                  <a:srgbClr val="000000"/>
                </a:solidFill>
                <a:latin typeface="GoudyStd"/>
              </a:rPr>
              <a:t> Is a surgical emergency. The diagnosis is almost entirely clinical.</a:t>
            </a:r>
            <a:r>
              <a:rPr lang="en-US" b="1" dirty="0"/>
              <a:t> Clinical features of strangulation</a:t>
            </a:r>
          </a:p>
          <a:p>
            <a:pPr algn="l"/>
            <a:r>
              <a:rPr lang="en-US" dirty="0"/>
              <a:t>●● Constant pain, severe pain</a:t>
            </a:r>
          </a:p>
          <a:p>
            <a:pPr algn="l"/>
            <a:r>
              <a:rPr lang="en-US" dirty="0"/>
              <a:t>●● Tenderness with rigidity and </a:t>
            </a:r>
            <a:r>
              <a:rPr lang="en-US" dirty="0" err="1"/>
              <a:t>peritonism</a:t>
            </a:r>
            <a:endParaRPr lang="en-US" dirty="0"/>
          </a:p>
          <a:p>
            <a:pPr algn="l"/>
            <a:r>
              <a:rPr lang="en-US" dirty="0"/>
              <a:t>●● Shock The presence of shock suggests underlying </a:t>
            </a:r>
            <a:r>
              <a:rPr lang="en-US" dirty="0" err="1"/>
              <a:t>ischaemia</a:t>
            </a:r>
            <a:r>
              <a:rPr lang="en-US" dirty="0"/>
              <a:t>, especially if the shock is resistant to simple fluid resuscitation.</a:t>
            </a:r>
          </a:p>
          <a:p>
            <a:pPr algn="l"/>
            <a:r>
              <a:rPr lang="en-US" dirty="0"/>
              <a:t>●● In impending or established strangulation, pain is never completely absent.</a:t>
            </a:r>
          </a:p>
          <a:p>
            <a:pPr algn="l"/>
            <a:r>
              <a:rPr lang="en-US" dirty="0"/>
              <a:t>●● The presence and character of any local tenderness are of great significance </a:t>
            </a:r>
          </a:p>
          <a:p>
            <a:pPr algn="l"/>
            <a:r>
              <a:rPr lang="en-US" dirty="0"/>
              <a:t>●● Generalized tenderness and the presence of rigidity indicate the need for early laparotomy.</a:t>
            </a:r>
          </a:p>
          <a:p>
            <a:pPr algn="l"/>
            <a:r>
              <a:rPr lang="en-US" dirty="0"/>
              <a:t>●● In cases of intestinal obstruction in which pain persists despite conservative management, even in the absence of the above signs, strangulation should be presumed.</a:t>
            </a:r>
          </a:p>
          <a:p>
            <a:pPr algn="l"/>
            <a:r>
              <a:rPr lang="en-US" dirty="0"/>
              <a:t>●● When strangulation occurs in an external hernia, the lump is tense, tender and irreducible and there is no expansile cough impulse. Skin changes with erythema or purplish</a:t>
            </a:r>
          </a:p>
          <a:p>
            <a:pPr algn="l"/>
            <a:r>
              <a:rPr lang="en-US" dirty="0"/>
              <a:t>discoloration are associated with underlying </a:t>
            </a:r>
            <a:r>
              <a:rPr lang="en-US" dirty="0" err="1"/>
              <a:t>ischaemia</a:t>
            </a:r>
            <a:endParaRPr lang="en-US" dirty="0"/>
          </a:p>
        </p:txBody>
      </p:sp>
      <p:pic>
        <p:nvPicPr>
          <p:cNvPr id="10" name="Picture 2"/>
          <p:cNvPicPr>
            <a:picLocks noChangeAspect="1"/>
          </p:cNvPicPr>
          <p:nvPr/>
        </p:nvPicPr>
        <p:blipFill>
          <a:blip r:embed="rId5" cstate="print"/>
          <a:stretch>
            <a:fillRect/>
          </a:stretch>
        </p:blipFill>
        <p:spPr>
          <a:xfrm>
            <a:off x="5791200" y="4800600"/>
            <a:ext cx="2973611" cy="1990313"/>
          </a:xfrm>
          <a:prstGeom prst="rect">
            <a:avLst/>
          </a:prstGeom>
        </p:spPr>
      </p:pic>
    </p:spTree>
    <p:extLst>
      <p:ext uri="{BB962C8B-B14F-4D97-AF65-F5344CB8AC3E}">
        <p14:creationId xmlns:p14="http://schemas.microsoft.com/office/powerpoint/2010/main" xmlns="" val="388273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عنوان 1"/>
          <p:cNvSpPr>
            <a:spLocks noGrp="1"/>
          </p:cNvSpPr>
          <p:nvPr>
            <p:ph type="title"/>
          </p:nvPr>
        </p:nvSpPr>
        <p:spPr>
          <a:xfrm>
            <a:off x="457200" y="274638"/>
            <a:ext cx="8229600" cy="1143000"/>
          </a:xfrm>
        </p:spPr>
        <p:txBody>
          <a:bodyPr/>
          <a:lstStyle/>
          <a:p>
            <a:r>
              <a:rPr lang="en-US" dirty="0"/>
              <a:t>Strangulated Obstruction </a:t>
            </a:r>
            <a:endParaRPr lang="ar-IQ" dirty="0"/>
          </a:p>
        </p:txBody>
      </p:sp>
      <p:pic>
        <p:nvPicPr>
          <p:cNvPr id="10" name="Picture 2" descr="C:\Users\lenovo\Documents\IMG_5385.PNG"/>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0" y="1549927"/>
            <a:ext cx="5437755" cy="49111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041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Title 1">
            <a:extLst>
              <a:ext uri="{FF2B5EF4-FFF2-40B4-BE49-F238E27FC236}">
                <a16:creationId xmlns:a16="http://schemas.microsoft.com/office/drawing/2014/main" xmlns="" id="{CBB290FB-EB24-4334-B465-1238B52094B9}"/>
              </a:ext>
            </a:extLst>
          </p:cNvPr>
          <p:cNvSpPr txBox="1">
            <a:spLocks/>
          </p:cNvSpPr>
          <p:nvPr/>
        </p:nvSpPr>
        <p:spPr>
          <a:xfrm>
            <a:off x="685800" y="1219200"/>
            <a:ext cx="7772400" cy="866920"/>
          </a:xfrm>
          <a:prstGeom prst="rect">
            <a:avLst/>
          </a:prstGeom>
        </p:spPr>
        <p:txBody>
          <a:bodyPr vert="horz" lIns="91440" tIns="45720" rIns="91440" bIns="45720" rtlCol="0" anchor="ctr">
            <a:normAutofit fontScale="7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                                        INVESTIGATIONS</a:t>
            </a:r>
            <a:br>
              <a:rPr lang="en-US" dirty="0"/>
            </a:br>
            <a:r>
              <a:rPr lang="en-US" dirty="0"/>
              <a:t>1-Blood</a:t>
            </a:r>
            <a:br>
              <a:rPr lang="en-US" dirty="0"/>
            </a:br>
            <a:r>
              <a:rPr lang="en-US" dirty="0"/>
              <a:t>2- Radiological</a:t>
            </a:r>
          </a:p>
        </p:txBody>
      </p:sp>
      <p:sp>
        <p:nvSpPr>
          <p:cNvPr id="10" name="Subtitle 2">
            <a:extLst>
              <a:ext uri="{FF2B5EF4-FFF2-40B4-BE49-F238E27FC236}">
                <a16:creationId xmlns:a16="http://schemas.microsoft.com/office/drawing/2014/main" xmlns="" id="{24395068-0EA7-46C3-B89D-5CBA016783AD}"/>
              </a:ext>
            </a:extLst>
          </p:cNvPr>
          <p:cNvSpPr txBox="1">
            <a:spLocks/>
          </p:cNvSpPr>
          <p:nvPr/>
        </p:nvSpPr>
        <p:spPr>
          <a:xfrm>
            <a:off x="1371600" y="3124200"/>
            <a:ext cx="6400800" cy="187713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 BLOOD EXAMINATIOS</a:t>
            </a:r>
          </a:p>
          <a:p>
            <a:r>
              <a:rPr lang="en-US" dirty="0"/>
              <a:t>1-CBC</a:t>
            </a:r>
          </a:p>
          <a:p>
            <a:r>
              <a:rPr lang="en-US" dirty="0"/>
              <a:t>2-Urea and Electrolyte</a:t>
            </a:r>
          </a:p>
          <a:p>
            <a:r>
              <a:rPr lang="en-US" dirty="0"/>
              <a:t>3- Metabolic acidosis</a:t>
            </a:r>
          </a:p>
          <a:p>
            <a:r>
              <a:rPr lang="en-US" dirty="0"/>
              <a:t>4- Serum amylase</a:t>
            </a:r>
          </a:p>
          <a:p>
            <a:endParaRPr lang="en-US" dirty="0"/>
          </a:p>
        </p:txBody>
      </p:sp>
    </p:spTree>
    <p:extLst>
      <p:ext uri="{BB962C8B-B14F-4D97-AF65-F5344CB8AC3E}">
        <p14:creationId xmlns:p14="http://schemas.microsoft.com/office/powerpoint/2010/main" xmlns="" val="339903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9144000" cy="685800"/>
            <a:chOff x="0" y="1"/>
            <a:chExt cx="9144000" cy="685800"/>
          </a:xfrm>
        </p:grpSpPr>
        <p:sp>
          <p:nvSpPr>
            <p:cNvPr id="8" name="Rectangle 7"/>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12" name="Rectangle 1"/>
          <p:cNvSpPr/>
          <p:nvPr/>
        </p:nvSpPr>
        <p:spPr>
          <a:xfrm>
            <a:off x="228600" y="1219200"/>
            <a:ext cx="8686800" cy="3231654"/>
          </a:xfrm>
          <a:prstGeom prst="rect">
            <a:avLst/>
          </a:prstGeom>
        </p:spPr>
        <p:txBody>
          <a:bodyPr wrap="square">
            <a:spAutoFit/>
          </a:bodyPr>
          <a:lstStyle/>
          <a:p>
            <a:pPr algn="l"/>
            <a:r>
              <a:rPr lang="en-US" sz="3600" b="1" dirty="0">
                <a:solidFill>
                  <a:srgbClr val="52D60A"/>
                </a:solidFill>
                <a:latin typeface="Aileron-Bold"/>
              </a:rPr>
              <a:t>Learning objectives:</a:t>
            </a:r>
          </a:p>
          <a:p>
            <a:pPr algn="l"/>
            <a:r>
              <a:rPr lang="en-US" b="1" dirty="0">
                <a:solidFill>
                  <a:srgbClr val="122626"/>
                </a:solidFill>
                <a:latin typeface="Aileron-Bold"/>
              </a:rPr>
              <a:t>To understand:</a:t>
            </a:r>
          </a:p>
          <a:p>
            <a:pPr algn="l"/>
            <a:endParaRPr lang="en-US" b="1" dirty="0">
              <a:solidFill>
                <a:srgbClr val="122626"/>
              </a:solidFill>
              <a:latin typeface="Aileron-Bold"/>
            </a:endParaRPr>
          </a:p>
          <a:p>
            <a:r>
              <a:rPr lang="en-US" dirty="0">
                <a:solidFill>
                  <a:srgbClr val="52D60A"/>
                </a:solidFill>
                <a:latin typeface="HelveticaNeueLTStd-Roman"/>
              </a:rPr>
              <a:t>•• </a:t>
            </a:r>
            <a:r>
              <a:rPr lang="en-US" dirty="0">
                <a:solidFill>
                  <a:srgbClr val="122626"/>
                </a:solidFill>
                <a:latin typeface="Aileron-Bold"/>
              </a:rPr>
              <a:t>The causes of small and large bowel obstruction</a:t>
            </a:r>
          </a:p>
          <a:p>
            <a:endParaRPr lang="en-US" dirty="0">
              <a:solidFill>
                <a:srgbClr val="122626"/>
              </a:solidFill>
              <a:latin typeface="Aileron-Bold"/>
            </a:endParaRPr>
          </a:p>
          <a:p>
            <a:pPr algn="l"/>
            <a:r>
              <a:rPr lang="en-US" sz="2000" dirty="0">
                <a:solidFill>
                  <a:srgbClr val="52D60A"/>
                </a:solidFill>
                <a:latin typeface="HelveticaNeueLTStd-Roman"/>
              </a:rPr>
              <a:t>•• </a:t>
            </a:r>
            <a:r>
              <a:rPr lang="en-US" dirty="0">
                <a:solidFill>
                  <a:srgbClr val="122626"/>
                </a:solidFill>
                <a:latin typeface="Aileron-Regular"/>
              </a:rPr>
              <a:t>The pathophysiology of dynamic and a dynamic intestinal obstruction</a:t>
            </a:r>
          </a:p>
          <a:p>
            <a:pPr algn="l"/>
            <a:endParaRPr lang="en-US" dirty="0">
              <a:solidFill>
                <a:srgbClr val="122626"/>
              </a:solidFill>
              <a:latin typeface="Aileron-Regular"/>
            </a:endParaRPr>
          </a:p>
          <a:p>
            <a:pPr algn="l"/>
            <a:r>
              <a:rPr lang="en-US" sz="2000" dirty="0">
                <a:solidFill>
                  <a:srgbClr val="52D60A"/>
                </a:solidFill>
                <a:latin typeface="HelveticaNeueLTStd-Roman"/>
              </a:rPr>
              <a:t>•• </a:t>
            </a:r>
            <a:r>
              <a:rPr lang="en-US" dirty="0">
                <a:solidFill>
                  <a:srgbClr val="122626"/>
                </a:solidFill>
                <a:latin typeface="Aileron-Regular"/>
              </a:rPr>
              <a:t>The cardinal features on history and examination</a:t>
            </a:r>
          </a:p>
          <a:p>
            <a:pPr algn="l"/>
            <a:endParaRPr lang="en-US" dirty="0">
              <a:solidFill>
                <a:srgbClr val="122626"/>
              </a:solidFill>
              <a:latin typeface="Aileron-Regular"/>
            </a:endParaRPr>
          </a:p>
          <a:p>
            <a:pPr algn="l"/>
            <a:r>
              <a:rPr lang="en-US" sz="2000" dirty="0">
                <a:solidFill>
                  <a:srgbClr val="52D60A"/>
                </a:solidFill>
                <a:latin typeface="HelveticaNeueLTStd-Roman"/>
              </a:rPr>
              <a:t>•• </a:t>
            </a:r>
            <a:r>
              <a:rPr lang="en-US" dirty="0">
                <a:solidFill>
                  <a:srgbClr val="122626"/>
                </a:solidFill>
                <a:latin typeface="Aileron-Regular"/>
              </a:rPr>
              <a:t>The indications for surgery and other treatment options in bowel obstruction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1"/>
          <p:cNvSpPr/>
          <p:nvPr/>
        </p:nvSpPr>
        <p:spPr>
          <a:xfrm>
            <a:off x="-12510" y="820102"/>
            <a:ext cx="9144000" cy="4678204"/>
          </a:xfrm>
          <a:prstGeom prst="rect">
            <a:avLst/>
          </a:prstGeom>
        </p:spPr>
        <p:txBody>
          <a:bodyPr wrap="square">
            <a:spAutoFit/>
          </a:bodyPr>
          <a:lstStyle/>
          <a:p>
            <a:pPr algn="l"/>
            <a:r>
              <a:rPr lang="en-US" sz="2000" b="1" dirty="0">
                <a:solidFill>
                  <a:srgbClr val="52D60A"/>
                </a:solidFill>
                <a:latin typeface="Aileron-SemiBold"/>
              </a:rPr>
              <a:t>Radiological features of obstruction (on plain x-ray)</a:t>
            </a:r>
          </a:p>
          <a:p>
            <a:pPr algn="l"/>
            <a:r>
              <a:rPr lang="en-US" sz="2000" b="1" dirty="0">
                <a:solidFill>
                  <a:srgbClr val="52D60A"/>
                </a:solidFill>
                <a:latin typeface="Aileron-SemiBold"/>
              </a:rPr>
              <a:t>ERECT AND SUPINE</a:t>
            </a:r>
          </a:p>
          <a:p>
            <a:pPr algn="l"/>
            <a:r>
              <a:rPr lang="en-US" sz="2000" b="1" dirty="0">
                <a:solidFill>
                  <a:srgbClr val="52D60A"/>
                </a:solidFill>
                <a:latin typeface="Aileron-SemiBold"/>
              </a:rPr>
              <a:t>--- GAS- FLUID LEVEL IN ERECT</a:t>
            </a:r>
          </a:p>
          <a:p>
            <a:pPr algn="l"/>
            <a:r>
              <a:rPr lang="en-US" sz="2000" b="1" dirty="0">
                <a:solidFill>
                  <a:srgbClr val="52D60A"/>
                </a:solidFill>
                <a:latin typeface="Aileron-SemiBold"/>
              </a:rPr>
              <a:t>---- GASEOUS DISTENTION OF BOWEL IN SUPINE </a:t>
            </a:r>
          </a:p>
          <a:p>
            <a:pPr algn="l"/>
            <a:endParaRPr lang="en-US" sz="2000" b="1" dirty="0">
              <a:solidFill>
                <a:srgbClr val="52D60A"/>
              </a:solidFill>
              <a:latin typeface="Aileron-SemiBold"/>
            </a:endParaRPr>
          </a:p>
          <a:p>
            <a:pPr algn="l"/>
            <a:r>
              <a:rPr lang="en-US" sz="800" dirty="0">
                <a:solidFill>
                  <a:srgbClr val="52D60A"/>
                </a:solidFill>
                <a:latin typeface="ZapfDingbatsStd"/>
              </a:rPr>
              <a:t>●</a:t>
            </a:r>
            <a:r>
              <a:rPr lang="en-US" sz="800" dirty="0">
                <a:solidFill>
                  <a:srgbClr val="52D60A"/>
                </a:solidFill>
                <a:latin typeface="ZapfDingbatsITC"/>
              </a:rPr>
              <a:t>●ER</a:t>
            </a:r>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The jejunum is characterized by its </a:t>
            </a:r>
            <a:r>
              <a:rPr lang="en-US" dirty="0" err="1">
                <a:solidFill>
                  <a:srgbClr val="000000"/>
                </a:solidFill>
                <a:latin typeface="HelveticaNeueLTStd-Roman"/>
              </a:rPr>
              <a:t>valvulae</a:t>
            </a:r>
            <a:r>
              <a:rPr lang="en-US" dirty="0">
                <a:solidFill>
                  <a:srgbClr val="000000"/>
                </a:solidFill>
                <a:latin typeface="HelveticaNeueLTStd-Roman"/>
              </a:rPr>
              <a:t> </a:t>
            </a:r>
            <a:r>
              <a:rPr lang="en-US" dirty="0" err="1">
                <a:solidFill>
                  <a:srgbClr val="000000"/>
                </a:solidFill>
                <a:latin typeface="HelveticaNeueLTStd-Roman"/>
              </a:rPr>
              <a:t>conniventes</a:t>
            </a:r>
            <a:r>
              <a:rPr lang="en-US" dirty="0">
                <a:solidFill>
                  <a:srgbClr val="000000"/>
                </a:solidFill>
                <a:latin typeface="HelveticaNeueLTStd-Roman"/>
              </a:rPr>
              <a:t>, which completely pass across the width of the bowel and are regularly spaced</a:t>
            </a:r>
          </a:p>
          <a:p>
            <a:pPr algn="l"/>
            <a:endParaRPr lang="en-US" dirty="0">
              <a:solidFill>
                <a:srgbClr val="000000"/>
              </a:solidFill>
              <a:latin typeface="HelveticaNeueLTStd-Roman"/>
            </a:endParaRPr>
          </a:p>
          <a:p>
            <a:pPr algn="l"/>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Ileum – the distal ileum has been described by Wangensteen as featureless</a:t>
            </a:r>
          </a:p>
          <a:p>
            <a:pPr algn="l"/>
            <a:endParaRPr lang="en-US" dirty="0">
              <a:solidFill>
                <a:srgbClr val="000000"/>
              </a:solidFill>
              <a:latin typeface="HelveticaNeueLTStd-Roman"/>
            </a:endParaRPr>
          </a:p>
          <a:p>
            <a:pPr algn="l"/>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Caecum – a distended caecum is shown by a rounded gas shadow in the right iliac fossa</a:t>
            </a:r>
          </a:p>
          <a:p>
            <a:pPr algn="l"/>
            <a:endParaRPr lang="en-US" dirty="0">
              <a:solidFill>
                <a:srgbClr val="000000"/>
              </a:solidFill>
              <a:latin typeface="HelveticaNeueLTStd-Roman"/>
            </a:endParaRPr>
          </a:p>
          <a:p>
            <a:pPr algn="l"/>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Large bowel, except for the caecum, shows </a:t>
            </a:r>
            <a:r>
              <a:rPr lang="en-US" dirty="0" err="1">
                <a:solidFill>
                  <a:srgbClr val="000000"/>
                </a:solidFill>
                <a:latin typeface="HelveticaNeueLTStd-Roman"/>
              </a:rPr>
              <a:t>haustral</a:t>
            </a:r>
            <a:r>
              <a:rPr lang="en-US" dirty="0">
                <a:solidFill>
                  <a:srgbClr val="000000"/>
                </a:solidFill>
                <a:latin typeface="HelveticaNeueLTStd-Roman"/>
              </a:rPr>
              <a:t> folds, which, unlike </a:t>
            </a:r>
            <a:r>
              <a:rPr lang="en-US" dirty="0" err="1">
                <a:solidFill>
                  <a:srgbClr val="000000"/>
                </a:solidFill>
                <a:latin typeface="HelveticaNeueLTStd-Roman"/>
              </a:rPr>
              <a:t>valvulae</a:t>
            </a:r>
            <a:r>
              <a:rPr lang="en-US" dirty="0">
                <a:solidFill>
                  <a:srgbClr val="000000"/>
                </a:solidFill>
                <a:latin typeface="HelveticaNeueLTStd-Roman"/>
              </a:rPr>
              <a:t> </a:t>
            </a:r>
            <a:r>
              <a:rPr lang="en-US" dirty="0" err="1">
                <a:solidFill>
                  <a:srgbClr val="000000"/>
                </a:solidFill>
                <a:latin typeface="HelveticaNeueLTStd-Roman"/>
              </a:rPr>
              <a:t>conniventes</a:t>
            </a:r>
            <a:r>
              <a:rPr lang="en-US" dirty="0">
                <a:solidFill>
                  <a:srgbClr val="000000"/>
                </a:solidFill>
                <a:latin typeface="HelveticaNeueLTStd-Roman"/>
              </a:rPr>
              <a:t>, are spaced irregularly, do not cross the whole diameter of the bowel and do not have indentations placed opposite one another</a:t>
            </a:r>
            <a:endParaRPr lang="en-US" dirty="0"/>
          </a:p>
        </p:txBody>
      </p:sp>
    </p:spTree>
    <p:extLst>
      <p:ext uri="{BB962C8B-B14F-4D97-AF65-F5344CB8AC3E}">
        <p14:creationId xmlns:p14="http://schemas.microsoft.com/office/powerpoint/2010/main" xmlns="" val="273270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pic>
        <p:nvPicPr>
          <p:cNvPr id="9" name="Picture 2"/>
          <p:cNvPicPr>
            <a:picLocks noChangeAspect="1"/>
          </p:cNvPicPr>
          <p:nvPr/>
        </p:nvPicPr>
        <p:blipFill>
          <a:blip r:embed="rId4" cstate="print"/>
          <a:stretch>
            <a:fillRect/>
          </a:stretch>
        </p:blipFill>
        <p:spPr>
          <a:xfrm>
            <a:off x="685800" y="2133600"/>
            <a:ext cx="2429658" cy="2795485"/>
          </a:xfrm>
          <a:prstGeom prst="rect">
            <a:avLst/>
          </a:prstGeom>
        </p:spPr>
      </p:pic>
      <p:pic>
        <p:nvPicPr>
          <p:cNvPr id="10" name="Picture 3"/>
          <p:cNvPicPr>
            <a:picLocks noChangeAspect="1"/>
          </p:cNvPicPr>
          <p:nvPr/>
        </p:nvPicPr>
        <p:blipFill>
          <a:blip r:embed="rId5" cstate="print"/>
          <a:stretch>
            <a:fillRect/>
          </a:stretch>
        </p:blipFill>
        <p:spPr>
          <a:xfrm>
            <a:off x="6324600" y="2133600"/>
            <a:ext cx="2429658" cy="2804531"/>
          </a:xfrm>
          <a:prstGeom prst="rect">
            <a:avLst/>
          </a:prstGeom>
        </p:spPr>
      </p:pic>
    </p:spTree>
    <p:extLst>
      <p:ext uri="{BB962C8B-B14F-4D97-AF65-F5344CB8AC3E}">
        <p14:creationId xmlns:p14="http://schemas.microsoft.com/office/powerpoint/2010/main" xmlns="" val="2123354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pic>
        <p:nvPicPr>
          <p:cNvPr id="9" name="صورة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600" y="1673783"/>
            <a:ext cx="4057650" cy="4057650"/>
          </a:xfrm>
          <a:prstGeom prst="rect">
            <a:avLst/>
          </a:prstGeom>
        </p:spPr>
      </p:pic>
      <p:pic>
        <p:nvPicPr>
          <p:cNvPr id="10" name="Picture 2" descr="C:\Users\lenovo\Documents\31ee467e09134a1f1dde7137576671_jumb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19600" y="1295400"/>
            <a:ext cx="4438650" cy="4591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6886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pic>
        <p:nvPicPr>
          <p:cNvPr id="3074" name="Picture 2" descr="C:\Users\lenovo\Documents\IMG_5389.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50975" y="1066800"/>
            <a:ext cx="6240463" cy="472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6636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pic>
        <p:nvPicPr>
          <p:cNvPr id="3" name="Picture 2">
            <a:extLst>
              <a:ext uri="{FF2B5EF4-FFF2-40B4-BE49-F238E27FC236}">
                <a16:creationId xmlns:a16="http://schemas.microsoft.com/office/drawing/2014/main" xmlns="" id="{D9258C93-E24F-461E-869C-0535216A701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5191" y="1760281"/>
            <a:ext cx="8173618" cy="41503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538948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1"/>
          <p:cNvSpPr/>
          <p:nvPr/>
        </p:nvSpPr>
        <p:spPr>
          <a:xfrm>
            <a:off x="152400" y="2076271"/>
            <a:ext cx="8763000" cy="1200329"/>
          </a:xfrm>
          <a:prstGeom prst="rect">
            <a:avLst/>
          </a:prstGeom>
        </p:spPr>
        <p:txBody>
          <a:bodyPr wrap="square">
            <a:spAutoFit/>
          </a:bodyPr>
          <a:lstStyle/>
          <a:p>
            <a:pPr algn="l"/>
            <a:r>
              <a:rPr lang="en-US" dirty="0">
                <a:latin typeface="GoudyStd"/>
              </a:rPr>
              <a:t>In intestinal obstruction, fluid levels appear later than gas shadows as it takes time for gas and fluid to separate .</a:t>
            </a:r>
            <a:r>
              <a:rPr lang="en-US" dirty="0"/>
              <a:t>When fluid levels are pronounced, the obstruction</a:t>
            </a:r>
          </a:p>
          <a:p>
            <a:pPr algn="l"/>
            <a:r>
              <a:rPr lang="en-US" dirty="0"/>
              <a:t>is advanced. In the small bowel, the number of fluid levels is directly proportional to the degree of obstruction and to its site, the number increasing the more distal the lesion.</a:t>
            </a:r>
          </a:p>
        </p:txBody>
      </p:sp>
      <p:sp>
        <p:nvSpPr>
          <p:cNvPr id="10" name="Rectangle 3"/>
          <p:cNvSpPr/>
          <p:nvPr/>
        </p:nvSpPr>
        <p:spPr>
          <a:xfrm>
            <a:off x="141027" y="3773269"/>
            <a:ext cx="8229600" cy="646331"/>
          </a:xfrm>
          <a:prstGeom prst="rect">
            <a:avLst/>
          </a:prstGeom>
        </p:spPr>
        <p:txBody>
          <a:bodyPr wrap="square">
            <a:spAutoFit/>
          </a:bodyPr>
          <a:lstStyle/>
          <a:p>
            <a:pPr algn="l"/>
            <a:r>
              <a:rPr lang="en-US" dirty="0">
                <a:latin typeface="GoudyStd"/>
              </a:rPr>
              <a:t>Fluid levels may also be seen in non-obstructing conditions such as gastroenteritis, acute pancreatitis and intra-abdominal sepsis</a:t>
            </a:r>
            <a:endParaRPr lang="en-US" dirty="0"/>
          </a:p>
        </p:txBody>
      </p:sp>
    </p:spTree>
    <p:extLst>
      <p:ext uri="{BB962C8B-B14F-4D97-AF65-F5344CB8AC3E}">
        <p14:creationId xmlns:p14="http://schemas.microsoft.com/office/powerpoint/2010/main" xmlns="" val="421749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11" name="Rectangle 1"/>
          <p:cNvSpPr/>
          <p:nvPr/>
        </p:nvSpPr>
        <p:spPr>
          <a:xfrm>
            <a:off x="0" y="1875472"/>
            <a:ext cx="9067800" cy="2308324"/>
          </a:xfrm>
          <a:prstGeom prst="rect">
            <a:avLst/>
          </a:prstGeom>
        </p:spPr>
        <p:txBody>
          <a:bodyPr wrap="square">
            <a:spAutoFit/>
          </a:bodyPr>
          <a:lstStyle/>
          <a:p>
            <a:pPr algn="l"/>
            <a:r>
              <a:rPr lang="en-US" dirty="0">
                <a:latin typeface="GoudyStd"/>
              </a:rPr>
              <a:t>The CT scan is now used very widely to investigate all forms of intestinal obstruction. It is highly accurate</a:t>
            </a:r>
          </a:p>
          <a:p>
            <a:pPr algn="l"/>
            <a:r>
              <a:rPr lang="en-US" dirty="0">
                <a:latin typeface="GoudyStd"/>
              </a:rPr>
              <a:t>1- Patients with abdominal malignancy </a:t>
            </a:r>
          </a:p>
          <a:p>
            <a:pPr algn="l"/>
            <a:r>
              <a:rPr lang="en-US" dirty="0">
                <a:latin typeface="GoudyStd"/>
              </a:rPr>
              <a:t>2- Post surgical patients </a:t>
            </a:r>
          </a:p>
          <a:p>
            <a:pPr algn="l"/>
            <a:r>
              <a:rPr lang="en-US" dirty="0">
                <a:latin typeface="GoudyStd"/>
              </a:rPr>
              <a:t>2- In diagnosing </a:t>
            </a:r>
            <a:r>
              <a:rPr lang="en-US" dirty="0" err="1">
                <a:latin typeface="GoudyStd"/>
              </a:rPr>
              <a:t>ischaemia</a:t>
            </a:r>
            <a:r>
              <a:rPr lang="en-US" dirty="0">
                <a:latin typeface="GoudyStd"/>
              </a:rPr>
              <a:t>. Two CT scan</a:t>
            </a:r>
          </a:p>
          <a:p>
            <a:pPr algn="l"/>
            <a:r>
              <a:rPr lang="en-US" dirty="0">
                <a:latin typeface="GoudyStd"/>
              </a:rPr>
              <a:t>findings may be used in clinical practice when looking for intestinal </a:t>
            </a:r>
            <a:r>
              <a:rPr lang="en-US" dirty="0" err="1">
                <a:latin typeface="GoudyStd"/>
              </a:rPr>
              <a:t>ischaemia</a:t>
            </a:r>
            <a:r>
              <a:rPr lang="en-US" dirty="0">
                <a:latin typeface="GoudyStd"/>
              </a:rPr>
              <a:t>: reduced enhanced bowel wall is highly predictive of </a:t>
            </a:r>
            <a:r>
              <a:rPr lang="en-US" dirty="0" err="1">
                <a:latin typeface="GoudyStd"/>
              </a:rPr>
              <a:t>ischaemia</a:t>
            </a:r>
            <a:r>
              <a:rPr lang="en-US" dirty="0">
                <a:latin typeface="GoudyStd"/>
              </a:rPr>
              <a:t> and absence of mesenteric fluid is a reliable finding to rule out strangulation.</a:t>
            </a:r>
            <a:endParaRPr lang="en-US" dirty="0"/>
          </a:p>
        </p:txBody>
      </p:sp>
    </p:spTree>
    <p:extLst>
      <p:ext uri="{BB962C8B-B14F-4D97-AF65-F5344CB8AC3E}">
        <p14:creationId xmlns:p14="http://schemas.microsoft.com/office/powerpoint/2010/main" xmlns="" val="1018240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pic>
        <p:nvPicPr>
          <p:cNvPr id="1026" name="Picture 2" descr="C:\Users\lenovo\Documents\IMG_539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24001" y="1047749"/>
            <a:ext cx="5519738" cy="53176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2527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1"/>
          <p:cNvSpPr/>
          <p:nvPr/>
        </p:nvSpPr>
        <p:spPr>
          <a:xfrm>
            <a:off x="76200" y="1828800"/>
            <a:ext cx="8077200" cy="2616101"/>
          </a:xfrm>
          <a:prstGeom prst="rect">
            <a:avLst/>
          </a:prstGeom>
        </p:spPr>
        <p:txBody>
          <a:bodyPr wrap="square">
            <a:spAutoFit/>
          </a:bodyPr>
          <a:lstStyle/>
          <a:p>
            <a:pPr algn="l"/>
            <a:r>
              <a:rPr lang="en-US" sz="2000" b="1" dirty="0">
                <a:solidFill>
                  <a:srgbClr val="52D60A"/>
                </a:solidFill>
                <a:latin typeface="Aileron-SemiBold"/>
              </a:rPr>
              <a:t>                             DANGEROUS SIGNS</a:t>
            </a:r>
          </a:p>
          <a:p>
            <a:pPr algn="l"/>
            <a:r>
              <a:rPr lang="pt-BR" dirty="0">
                <a:solidFill>
                  <a:srgbClr val="000000"/>
                </a:solidFill>
                <a:latin typeface="HelveticaNeueLTStd-Roman"/>
              </a:rPr>
              <a:t>1- Constant pain</a:t>
            </a:r>
          </a:p>
          <a:p>
            <a:pPr algn="l"/>
            <a:r>
              <a:rPr lang="pt-BR" dirty="0">
                <a:solidFill>
                  <a:srgbClr val="000000"/>
                </a:solidFill>
                <a:latin typeface="HelveticaNeueLTStd-Roman"/>
              </a:rPr>
              <a:t>2-Absent bowel sounds</a:t>
            </a:r>
          </a:p>
          <a:p>
            <a:pPr algn="l"/>
            <a:r>
              <a:rPr lang="pt-BR" dirty="0">
                <a:solidFill>
                  <a:srgbClr val="000000"/>
                </a:solidFill>
                <a:latin typeface="HelveticaNeueLTStd-Roman"/>
              </a:rPr>
              <a:t>3- Tenderness with rigidity</a:t>
            </a:r>
          </a:p>
          <a:p>
            <a:pPr algn="l"/>
            <a:r>
              <a:rPr lang="pt-BR" dirty="0">
                <a:solidFill>
                  <a:srgbClr val="000000"/>
                </a:solidFill>
                <a:latin typeface="HelveticaNeueLTStd-Roman"/>
              </a:rPr>
              <a:t>4- Leukocytosis</a:t>
            </a:r>
          </a:p>
          <a:p>
            <a:pPr algn="l"/>
            <a:r>
              <a:rPr lang="pt-BR" dirty="0">
                <a:solidFill>
                  <a:srgbClr val="000000"/>
                </a:solidFill>
                <a:latin typeface="HelveticaNeueLTStd-Roman"/>
              </a:rPr>
              <a:t>5-Fever and tachycardia</a:t>
            </a:r>
          </a:p>
          <a:p>
            <a:pPr algn="l"/>
            <a:r>
              <a:rPr lang="pt-BR" dirty="0">
                <a:solidFill>
                  <a:srgbClr val="000000"/>
                </a:solidFill>
                <a:latin typeface="HelveticaNeueLTStd-Roman"/>
              </a:rPr>
              <a:t>6- Shock</a:t>
            </a:r>
          </a:p>
          <a:p>
            <a:pPr algn="l"/>
            <a:endParaRPr lang="pt-BR" dirty="0">
              <a:solidFill>
                <a:srgbClr val="000000"/>
              </a:solidFill>
              <a:latin typeface="HelveticaNeueLTStd-Roman"/>
            </a:endParaRPr>
          </a:p>
          <a:p>
            <a:pPr algn="l"/>
            <a:endParaRPr lang="en-US" dirty="0"/>
          </a:p>
        </p:txBody>
      </p:sp>
      <p:sp>
        <p:nvSpPr>
          <p:cNvPr id="10" name="Rectangle 3"/>
          <p:cNvSpPr/>
          <p:nvPr/>
        </p:nvSpPr>
        <p:spPr>
          <a:xfrm>
            <a:off x="10236" y="849868"/>
            <a:ext cx="8600364" cy="369332"/>
          </a:xfrm>
          <a:prstGeom prst="rect">
            <a:avLst/>
          </a:prstGeom>
        </p:spPr>
        <p:txBody>
          <a:bodyPr wrap="square">
            <a:spAutoFit/>
          </a:bodyPr>
          <a:lstStyle/>
          <a:p>
            <a:pPr algn="l"/>
            <a:r>
              <a:rPr lang="en-US" b="1" dirty="0">
                <a:solidFill>
                  <a:srgbClr val="4A6C93"/>
                </a:solidFill>
                <a:latin typeface="Aileron-Bold"/>
              </a:rPr>
              <a:t>                      TREATMENT OF INTESTINAL OBSTRUCTION          </a:t>
            </a:r>
            <a:endParaRPr lang="en-US" dirty="0"/>
          </a:p>
        </p:txBody>
      </p:sp>
    </p:spTree>
    <p:extLst>
      <p:ext uri="{BB962C8B-B14F-4D97-AF65-F5344CB8AC3E}">
        <p14:creationId xmlns:p14="http://schemas.microsoft.com/office/powerpoint/2010/main" xmlns="" val="3557320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1"/>
          <p:cNvSpPr/>
          <p:nvPr/>
        </p:nvSpPr>
        <p:spPr>
          <a:xfrm>
            <a:off x="152400" y="1066800"/>
            <a:ext cx="9144000" cy="6340197"/>
          </a:xfrm>
          <a:prstGeom prst="rect">
            <a:avLst/>
          </a:prstGeom>
        </p:spPr>
        <p:txBody>
          <a:bodyPr wrap="square">
            <a:spAutoFit/>
          </a:bodyPr>
          <a:lstStyle/>
          <a:p>
            <a:pPr algn="l"/>
            <a:r>
              <a:rPr lang="en-US" sz="3200" b="1" dirty="0">
                <a:solidFill>
                  <a:srgbClr val="6E8AAA"/>
                </a:solidFill>
                <a:latin typeface="Aileron-Bold"/>
              </a:rPr>
              <a:t>Treatment of Acute Intestinal Obstruction</a:t>
            </a:r>
          </a:p>
          <a:p>
            <a:pPr algn="l"/>
            <a:r>
              <a:rPr lang="en-US" sz="3200" b="1" dirty="0">
                <a:solidFill>
                  <a:srgbClr val="6E8AAA"/>
                </a:solidFill>
                <a:latin typeface="Aileron-Bold"/>
              </a:rPr>
              <a:t>Supportive management</a:t>
            </a:r>
          </a:p>
          <a:p>
            <a:pPr marL="285750" indent="-285750" algn="l" rtl="0">
              <a:buFont typeface="Wingdings" panose="05000000000000000000" pitchFamily="2" charset="2"/>
              <a:buChar char="v"/>
            </a:pPr>
            <a:r>
              <a:rPr lang="en-US" dirty="0">
                <a:solidFill>
                  <a:srgbClr val="000000"/>
                </a:solidFill>
                <a:latin typeface="GoudyStd"/>
              </a:rPr>
              <a:t>Nasogastric decompression as facilitating decompression proximal to the obstruction, they are essential to reduce the risk of subsequent aspiration during induction of anesthesia and post-</a:t>
            </a:r>
            <a:r>
              <a:rPr lang="en-US" dirty="0" err="1">
                <a:solidFill>
                  <a:srgbClr val="000000"/>
                </a:solidFill>
                <a:latin typeface="GoudyStd"/>
              </a:rPr>
              <a:t>extubation</a:t>
            </a:r>
            <a:r>
              <a:rPr lang="en-US" dirty="0">
                <a:solidFill>
                  <a:srgbClr val="000000"/>
                </a:solidFill>
                <a:latin typeface="GoudyStd"/>
              </a:rPr>
              <a:t>.</a:t>
            </a:r>
          </a:p>
          <a:p>
            <a:pPr marL="285750" indent="-285750" algn="l" rtl="0">
              <a:buFont typeface="Wingdings" panose="05000000000000000000" pitchFamily="2" charset="2"/>
              <a:buChar char="v"/>
            </a:pPr>
            <a:r>
              <a:rPr lang="en-US" dirty="0">
                <a:solidFill>
                  <a:srgbClr val="000000"/>
                </a:solidFill>
                <a:latin typeface="GoudyStd"/>
              </a:rPr>
              <a:t>IV fluids </a:t>
            </a:r>
          </a:p>
          <a:p>
            <a:pPr marL="285750" indent="-285750" algn="l" rtl="0">
              <a:buFont typeface="Wingdings" panose="05000000000000000000" pitchFamily="2" charset="2"/>
              <a:buChar char="v"/>
            </a:pPr>
            <a:r>
              <a:rPr lang="en-US" dirty="0">
                <a:solidFill>
                  <a:srgbClr val="000000"/>
                </a:solidFill>
                <a:latin typeface="GoudyStd"/>
              </a:rPr>
              <a:t>Urinary catheter</a:t>
            </a:r>
          </a:p>
          <a:p>
            <a:pPr marL="285750" indent="-285750" algn="l" rtl="0">
              <a:buFont typeface="Wingdings" panose="05000000000000000000" pitchFamily="2" charset="2"/>
              <a:buChar char="v"/>
            </a:pPr>
            <a:r>
              <a:rPr lang="en-US" dirty="0">
                <a:solidFill>
                  <a:srgbClr val="000000"/>
                </a:solidFill>
                <a:latin typeface="GoudyStd"/>
              </a:rPr>
              <a:t>The basic biochemical abnormality in intestinal obstruction is sodium and water loss, and therefore the appropriate replacement is Hartmann’s solution or normal saline.</a:t>
            </a:r>
          </a:p>
          <a:p>
            <a:pPr algn="l"/>
            <a:r>
              <a:rPr lang="en-US" dirty="0">
                <a:solidFill>
                  <a:srgbClr val="000000"/>
                </a:solidFill>
                <a:latin typeface="GoudyStd"/>
              </a:rPr>
              <a:t> </a:t>
            </a:r>
          </a:p>
          <a:p>
            <a:pPr marL="285750" indent="-285750">
              <a:buFont typeface="Wingdings" panose="05000000000000000000" pitchFamily="2" charset="2"/>
              <a:buChar char="v"/>
            </a:pPr>
            <a:r>
              <a:rPr lang="en-US" dirty="0">
                <a:solidFill>
                  <a:srgbClr val="000000"/>
                </a:solidFill>
                <a:latin typeface="GoudyStd"/>
              </a:rPr>
              <a:t>Antibiotics are not mandatory but many clinicians initiate broad-spectrum antibiotics early in therapy because of bacterial overgrowth. Antibiotic therapy is mandatory for all patients undergoing surgery for intestinal obstruction. </a:t>
            </a:r>
          </a:p>
          <a:p>
            <a:pPr marL="285750" indent="-285750">
              <a:buFont typeface="Wingdings" panose="05000000000000000000" pitchFamily="2" charset="2"/>
              <a:buChar char="v"/>
            </a:pPr>
            <a:r>
              <a:rPr lang="en-US" dirty="0">
                <a:solidFill>
                  <a:srgbClr val="000000"/>
                </a:solidFill>
                <a:latin typeface="GoudyStd"/>
              </a:rPr>
              <a:t>Monitored continuously every 2hrs.</a:t>
            </a:r>
          </a:p>
          <a:p>
            <a:pPr marL="285750" indent="-285750">
              <a:buFont typeface="Wingdings" panose="05000000000000000000" pitchFamily="2" charset="2"/>
              <a:buChar char="v"/>
            </a:pPr>
            <a:r>
              <a:rPr lang="en-US" dirty="0">
                <a:solidFill>
                  <a:srgbClr val="000000"/>
                </a:solidFill>
                <a:latin typeface="GoudyStd"/>
              </a:rPr>
              <a:t> Surgical treatment is necessary for most cases of intestinal obstruction but should be delayed until resuscitation is complete, provided there is no sign of strangulation or evidence of closed-loop obstruction</a:t>
            </a:r>
          </a:p>
          <a:p>
            <a:pPr marL="285750" indent="-285750" algn="l" rtl="0">
              <a:buFont typeface="Wingdings" panose="05000000000000000000" pitchFamily="2" charset="2"/>
              <a:buChar char="v"/>
            </a:pPr>
            <a:endParaRPr lang="en-US" dirty="0">
              <a:solidFill>
                <a:srgbClr val="000000"/>
              </a:solidFill>
              <a:latin typeface="GoudyStd"/>
            </a:endParaRPr>
          </a:p>
          <a:p>
            <a:endParaRPr lang="en-US" dirty="0">
              <a:solidFill>
                <a:srgbClr val="000000"/>
              </a:solidFill>
              <a:latin typeface="GoudyStd"/>
            </a:endParaRPr>
          </a:p>
          <a:p>
            <a:pPr algn="l"/>
            <a:endParaRPr lang="en-US" dirty="0">
              <a:solidFill>
                <a:srgbClr val="000000"/>
              </a:solidFill>
              <a:latin typeface="GoudyStd"/>
            </a:endParaRPr>
          </a:p>
          <a:p>
            <a:pPr algn="l"/>
            <a:endParaRPr lang="en-US" dirty="0"/>
          </a:p>
        </p:txBody>
      </p:sp>
    </p:spTree>
    <p:extLst>
      <p:ext uri="{BB962C8B-B14F-4D97-AF65-F5344CB8AC3E}">
        <p14:creationId xmlns:p14="http://schemas.microsoft.com/office/powerpoint/2010/main" xmlns="" val="3439674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487" y="-16492"/>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11" name="object 2"/>
          <p:cNvSpPr txBox="1">
            <a:spLocks/>
          </p:cNvSpPr>
          <p:nvPr/>
        </p:nvSpPr>
        <p:spPr>
          <a:xfrm>
            <a:off x="306070" y="646461"/>
            <a:ext cx="2056130" cy="467436"/>
          </a:xfrm>
          <a:prstGeom prst="rect">
            <a:avLst/>
          </a:prstGeom>
        </p:spPr>
        <p:txBody>
          <a:bodyPr vert="horz" wrap="square" lIns="0" tIns="13335"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nSpc>
                <a:spcPct val="100000"/>
              </a:lnSpc>
              <a:spcBef>
                <a:spcPts val="105"/>
              </a:spcBef>
            </a:pPr>
            <a:r>
              <a:rPr lang="en-US" sz="2950" b="1" i="1" spc="-114" dirty="0">
                <a:solidFill>
                  <a:srgbClr val="FF3300"/>
                </a:solidFill>
                <a:latin typeface="Times New Roman"/>
                <a:cs typeface="Times New Roman"/>
              </a:rPr>
              <a:t>D</a:t>
            </a:r>
            <a:r>
              <a:rPr lang="en-US" sz="2950" b="1" i="1" spc="-85" dirty="0">
                <a:solidFill>
                  <a:srgbClr val="FF3300"/>
                </a:solidFill>
                <a:latin typeface="Times New Roman"/>
                <a:cs typeface="Times New Roman"/>
              </a:rPr>
              <a:t>e</a:t>
            </a:r>
            <a:r>
              <a:rPr lang="en-US" sz="2950" b="1" i="1" spc="-50" dirty="0">
                <a:solidFill>
                  <a:srgbClr val="FF3300"/>
                </a:solidFill>
                <a:latin typeface="Times New Roman"/>
                <a:cs typeface="Times New Roman"/>
              </a:rPr>
              <a:t>f</a:t>
            </a:r>
            <a:r>
              <a:rPr lang="en-US" sz="2950" b="1" i="1" spc="-55" dirty="0">
                <a:solidFill>
                  <a:srgbClr val="FF3300"/>
                </a:solidFill>
                <a:latin typeface="Times New Roman"/>
                <a:cs typeface="Times New Roman"/>
              </a:rPr>
              <a:t>i</a:t>
            </a:r>
            <a:r>
              <a:rPr lang="en-US" sz="2950" b="1" i="1" spc="-85" dirty="0">
                <a:solidFill>
                  <a:srgbClr val="FF3300"/>
                </a:solidFill>
                <a:latin typeface="Times New Roman"/>
                <a:cs typeface="Times New Roman"/>
              </a:rPr>
              <a:t>n</a:t>
            </a:r>
            <a:r>
              <a:rPr lang="en-US" sz="2950" b="1" i="1" spc="-55" dirty="0">
                <a:solidFill>
                  <a:srgbClr val="FF3300"/>
                </a:solidFill>
                <a:latin typeface="Times New Roman"/>
                <a:cs typeface="Times New Roman"/>
              </a:rPr>
              <a:t>i</a:t>
            </a:r>
            <a:r>
              <a:rPr lang="en-US" sz="2950" b="1" i="1" spc="35" dirty="0">
                <a:solidFill>
                  <a:srgbClr val="FF3300"/>
                </a:solidFill>
                <a:latin typeface="Times New Roman"/>
                <a:cs typeface="Times New Roman"/>
              </a:rPr>
              <a:t>t</a:t>
            </a:r>
            <a:r>
              <a:rPr lang="en-US" sz="2950" b="1" i="1" spc="25" dirty="0">
                <a:solidFill>
                  <a:srgbClr val="FF3300"/>
                </a:solidFill>
                <a:latin typeface="Times New Roman"/>
                <a:cs typeface="Times New Roman"/>
              </a:rPr>
              <a:t>i</a:t>
            </a:r>
            <a:r>
              <a:rPr lang="en-US" sz="2950" b="1" i="1" spc="-80" dirty="0">
                <a:solidFill>
                  <a:srgbClr val="FF3300"/>
                </a:solidFill>
                <a:latin typeface="Times New Roman"/>
                <a:cs typeface="Times New Roman"/>
              </a:rPr>
              <a:t>o</a:t>
            </a:r>
            <a:r>
              <a:rPr lang="en-US" sz="2950" b="1" i="1" spc="-85" dirty="0">
                <a:solidFill>
                  <a:srgbClr val="FF3300"/>
                </a:solidFill>
                <a:latin typeface="Times New Roman"/>
                <a:cs typeface="Times New Roman"/>
              </a:rPr>
              <a:t>n</a:t>
            </a:r>
            <a:endParaRPr lang="en-US" sz="2950" b="1" dirty="0">
              <a:latin typeface="Times New Roman"/>
              <a:cs typeface="Times New Roman"/>
            </a:endParaRPr>
          </a:p>
        </p:txBody>
      </p:sp>
      <p:sp>
        <p:nvSpPr>
          <p:cNvPr id="12" name="object 3"/>
          <p:cNvSpPr/>
          <p:nvPr/>
        </p:nvSpPr>
        <p:spPr>
          <a:xfrm>
            <a:off x="3454400" y="3327400"/>
            <a:ext cx="1905000" cy="609600"/>
          </a:xfrm>
          <a:custGeom>
            <a:avLst/>
            <a:gdLst/>
            <a:ahLst/>
            <a:cxnLst/>
            <a:rect l="l" t="t" r="r" b="b"/>
            <a:pathLst>
              <a:path w="1905000" h="609600">
                <a:moveTo>
                  <a:pt x="1803463" y="0"/>
                </a:moveTo>
                <a:lnTo>
                  <a:pt x="101536" y="0"/>
                </a:lnTo>
                <a:lnTo>
                  <a:pt x="92811" y="37312"/>
                </a:lnTo>
                <a:lnTo>
                  <a:pt x="69799" y="69850"/>
                </a:lnTo>
                <a:lnTo>
                  <a:pt x="37274" y="92862"/>
                </a:lnTo>
                <a:lnTo>
                  <a:pt x="0" y="101600"/>
                </a:lnTo>
                <a:lnTo>
                  <a:pt x="0" y="508000"/>
                </a:lnTo>
                <a:lnTo>
                  <a:pt x="37274" y="516737"/>
                </a:lnTo>
                <a:lnTo>
                  <a:pt x="69799" y="539750"/>
                </a:lnTo>
                <a:lnTo>
                  <a:pt x="92811" y="572287"/>
                </a:lnTo>
                <a:lnTo>
                  <a:pt x="101536" y="609600"/>
                </a:lnTo>
                <a:lnTo>
                  <a:pt x="1803463" y="609600"/>
                </a:lnTo>
                <a:lnTo>
                  <a:pt x="1812188" y="572287"/>
                </a:lnTo>
                <a:lnTo>
                  <a:pt x="1835200" y="539750"/>
                </a:lnTo>
                <a:lnTo>
                  <a:pt x="1867712" y="516737"/>
                </a:lnTo>
                <a:lnTo>
                  <a:pt x="1905000" y="508000"/>
                </a:lnTo>
                <a:lnTo>
                  <a:pt x="1905000" y="101600"/>
                </a:lnTo>
                <a:lnTo>
                  <a:pt x="1867712" y="92862"/>
                </a:lnTo>
                <a:lnTo>
                  <a:pt x="1835200" y="69850"/>
                </a:lnTo>
                <a:lnTo>
                  <a:pt x="1812188" y="37312"/>
                </a:lnTo>
                <a:lnTo>
                  <a:pt x="1803463" y="0"/>
                </a:lnTo>
                <a:close/>
              </a:path>
            </a:pathLst>
          </a:custGeom>
          <a:solidFill>
            <a:srgbClr val="FFFF00"/>
          </a:solidFill>
        </p:spPr>
        <p:txBody>
          <a:bodyPr wrap="square" lIns="0" tIns="0" rIns="0" bIns="0" rtlCol="0"/>
          <a:lstStyle/>
          <a:p>
            <a:endParaRPr/>
          </a:p>
        </p:txBody>
      </p:sp>
      <p:sp>
        <p:nvSpPr>
          <p:cNvPr id="13" name="object 4"/>
          <p:cNvSpPr/>
          <p:nvPr/>
        </p:nvSpPr>
        <p:spPr>
          <a:xfrm>
            <a:off x="3454400" y="3327400"/>
            <a:ext cx="1905000" cy="609600"/>
          </a:xfrm>
          <a:custGeom>
            <a:avLst/>
            <a:gdLst/>
            <a:ahLst/>
            <a:cxnLst/>
            <a:rect l="l" t="t" r="r" b="b"/>
            <a:pathLst>
              <a:path w="1905000" h="609600">
                <a:moveTo>
                  <a:pt x="101532" y="0"/>
                </a:moveTo>
                <a:lnTo>
                  <a:pt x="92806" y="37306"/>
                </a:lnTo>
                <a:lnTo>
                  <a:pt x="69803" y="69850"/>
                </a:lnTo>
                <a:lnTo>
                  <a:pt x="37281" y="92868"/>
                </a:lnTo>
                <a:lnTo>
                  <a:pt x="0" y="101600"/>
                </a:lnTo>
                <a:lnTo>
                  <a:pt x="0" y="507999"/>
                </a:lnTo>
                <a:lnTo>
                  <a:pt x="37281" y="516731"/>
                </a:lnTo>
                <a:lnTo>
                  <a:pt x="69803" y="539749"/>
                </a:lnTo>
                <a:lnTo>
                  <a:pt x="92806" y="572293"/>
                </a:lnTo>
                <a:lnTo>
                  <a:pt x="101532" y="609599"/>
                </a:lnTo>
                <a:lnTo>
                  <a:pt x="1803471" y="609599"/>
                </a:lnTo>
                <a:lnTo>
                  <a:pt x="1812191" y="572293"/>
                </a:lnTo>
                <a:lnTo>
                  <a:pt x="1835201" y="539749"/>
                </a:lnTo>
                <a:lnTo>
                  <a:pt x="1867721" y="516731"/>
                </a:lnTo>
                <a:lnTo>
                  <a:pt x="1905001" y="507999"/>
                </a:lnTo>
                <a:lnTo>
                  <a:pt x="1905001" y="101600"/>
                </a:lnTo>
                <a:lnTo>
                  <a:pt x="1867721" y="92868"/>
                </a:lnTo>
                <a:lnTo>
                  <a:pt x="1835201" y="69850"/>
                </a:lnTo>
                <a:lnTo>
                  <a:pt x="1812191" y="37306"/>
                </a:lnTo>
                <a:lnTo>
                  <a:pt x="1803471" y="0"/>
                </a:lnTo>
                <a:lnTo>
                  <a:pt x="101532" y="0"/>
                </a:lnTo>
                <a:close/>
              </a:path>
            </a:pathLst>
          </a:custGeom>
          <a:ln w="50800">
            <a:solidFill>
              <a:srgbClr val="0000FF"/>
            </a:solidFill>
          </a:ln>
        </p:spPr>
        <p:txBody>
          <a:bodyPr wrap="square" lIns="0" tIns="0" rIns="0" bIns="0" rtlCol="0"/>
          <a:lstStyle/>
          <a:p>
            <a:endParaRPr/>
          </a:p>
        </p:txBody>
      </p:sp>
      <p:sp>
        <p:nvSpPr>
          <p:cNvPr id="14" name="object 5"/>
          <p:cNvSpPr/>
          <p:nvPr/>
        </p:nvSpPr>
        <p:spPr>
          <a:xfrm>
            <a:off x="3454400" y="3298826"/>
            <a:ext cx="0" cy="57150"/>
          </a:xfrm>
          <a:custGeom>
            <a:avLst/>
            <a:gdLst/>
            <a:ahLst/>
            <a:cxnLst/>
            <a:rect l="l" t="t" r="r" b="b"/>
            <a:pathLst>
              <a:path h="57150">
                <a:moveTo>
                  <a:pt x="0" y="0"/>
                </a:moveTo>
                <a:lnTo>
                  <a:pt x="0" y="57146"/>
                </a:lnTo>
              </a:path>
            </a:pathLst>
          </a:custGeom>
          <a:ln w="50800">
            <a:solidFill>
              <a:srgbClr val="0000FF"/>
            </a:solidFill>
          </a:ln>
        </p:spPr>
        <p:txBody>
          <a:bodyPr wrap="square" lIns="0" tIns="0" rIns="0" bIns="0" rtlCol="0"/>
          <a:lstStyle/>
          <a:p>
            <a:endParaRPr/>
          </a:p>
        </p:txBody>
      </p:sp>
      <p:sp>
        <p:nvSpPr>
          <p:cNvPr id="15" name="object 6"/>
          <p:cNvSpPr/>
          <p:nvPr/>
        </p:nvSpPr>
        <p:spPr>
          <a:xfrm>
            <a:off x="5359400" y="3908426"/>
            <a:ext cx="0" cy="57150"/>
          </a:xfrm>
          <a:custGeom>
            <a:avLst/>
            <a:gdLst/>
            <a:ahLst/>
            <a:cxnLst/>
            <a:rect l="l" t="t" r="r" b="b"/>
            <a:pathLst>
              <a:path h="57150">
                <a:moveTo>
                  <a:pt x="0" y="0"/>
                </a:moveTo>
                <a:lnTo>
                  <a:pt x="0" y="57146"/>
                </a:lnTo>
              </a:path>
            </a:pathLst>
          </a:custGeom>
          <a:ln w="50800">
            <a:solidFill>
              <a:srgbClr val="0000FF"/>
            </a:solidFill>
          </a:ln>
        </p:spPr>
        <p:txBody>
          <a:bodyPr wrap="square" lIns="0" tIns="0" rIns="0" bIns="0" rtlCol="0"/>
          <a:lstStyle/>
          <a:p>
            <a:endParaRPr/>
          </a:p>
        </p:txBody>
      </p:sp>
      <p:sp>
        <p:nvSpPr>
          <p:cNvPr id="16" name="object 7"/>
          <p:cNvSpPr txBox="1"/>
          <p:nvPr/>
        </p:nvSpPr>
        <p:spPr>
          <a:xfrm>
            <a:off x="306070" y="1059526"/>
            <a:ext cx="8382000" cy="2837315"/>
          </a:xfrm>
          <a:prstGeom prst="rect">
            <a:avLst/>
          </a:prstGeom>
        </p:spPr>
        <p:txBody>
          <a:bodyPr vert="horz" wrap="square" lIns="0" tIns="13335" rIns="0" bIns="0" rtlCol="0">
            <a:spAutoFit/>
          </a:bodyPr>
          <a:lstStyle/>
          <a:p>
            <a:pPr marL="12700" algn="l" rtl="0">
              <a:lnSpc>
                <a:spcPct val="100000"/>
              </a:lnSpc>
              <a:spcBef>
                <a:spcPts val="105"/>
              </a:spcBef>
              <a:tabLst>
                <a:tab pos="316865" algn="l"/>
              </a:tabLst>
            </a:pPr>
            <a:r>
              <a:rPr sz="4425" b="1" i="1" spc="-75" baseline="24482" dirty="0">
                <a:solidFill>
                  <a:srgbClr val="FF3300"/>
                </a:solidFill>
                <a:latin typeface="Times New Roman"/>
                <a:cs typeface="Times New Roman"/>
              </a:rPr>
              <a:t>:	</a:t>
            </a:r>
            <a:r>
              <a:rPr sz="4050" spc="15" baseline="4115" dirty="0">
                <a:solidFill>
                  <a:srgbClr val="FF3300"/>
                </a:solidFill>
                <a:latin typeface="Symbol"/>
                <a:cs typeface="Symbol"/>
              </a:rPr>
              <a:t></a:t>
            </a:r>
            <a:r>
              <a:rPr sz="2700" b="1" spc="10" dirty="0">
                <a:solidFill>
                  <a:srgbClr val="CC00CC"/>
                </a:solidFill>
                <a:latin typeface="Times New Roman"/>
                <a:cs typeface="Times New Roman"/>
              </a:rPr>
              <a:t>Failure </a:t>
            </a:r>
            <a:r>
              <a:rPr sz="2700" b="1" dirty="0">
                <a:solidFill>
                  <a:srgbClr val="CC00CC"/>
                </a:solidFill>
                <a:latin typeface="Times New Roman"/>
                <a:cs typeface="Times New Roman"/>
              </a:rPr>
              <a:t>of </a:t>
            </a:r>
            <a:r>
              <a:rPr sz="2700" b="1" spc="-15" dirty="0">
                <a:solidFill>
                  <a:srgbClr val="CC00CC"/>
                </a:solidFill>
                <a:latin typeface="Times New Roman"/>
                <a:cs typeface="Times New Roman"/>
              </a:rPr>
              <a:t>propulsion </a:t>
            </a:r>
            <a:r>
              <a:rPr sz="2700" b="1" dirty="0">
                <a:solidFill>
                  <a:srgbClr val="CC00CC"/>
                </a:solidFill>
                <a:latin typeface="Times New Roman"/>
                <a:cs typeface="Times New Roman"/>
              </a:rPr>
              <a:t>of </a:t>
            </a:r>
            <a:r>
              <a:rPr sz="2700" b="1" spc="-10" dirty="0">
                <a:solidFill>
                  <a:srgbClr val="CC00CC"/>
                </a:solidFill>
                <a:latin typeface="Times New Roman"/>
                <a:cs typeface="Times New Roman"/>
              </a:rPr>
              <a:t>intestinal</a:t>
            </a:r>
            <a:r>
              <a:rPr sz="2700" b="1" spc="-30" dirty="0">
                <a:solidFill>
                  <a:srgbClr val="CC00CC"/>
                </a:solidFill>
                <a:latin typeface="Times New Roman"/>
                <a:cs typeface="Times New Roman"/>
              </a:rPr>
              <a:t> </a:t>
            </a:r>
            <a:r>
              <a:rPr sz="2700" b="1" spc="-10" dirty="0">
                <a:solidFill>
                  <a:srgbClr val="CC00CC"/>
                </a:solidFill>
                <a:latin typeface="Times New Roman"/>
                <a:cs typeface="Times New Roman"/>
              </a:rPr>
              <a:t>contents</a:t>
            </a:r>
            <a:r>
              <a:rPr lang="en-US" sz="2700" b="1" spc="-10" dirty="0">
                <a:solidFill>
                  <a:srgbClr val="CC00CC"/>
                </a:solidFill>
                <a:latin typeface="Times New Roman"/>
                <a:cs typeface="Times New Roman"/>
              </a:rPr>
              <a:t> (blockage that keeps food or liquid from passing through small or large intestine ) </a:t>
            </a:r>
            <a:r>
              <a:rPr sz="2700" b="1" spc="35" dirty="0">
                <a:latin typeface="Times New Roman"/>
                <a:cs typeface="Times New Roman"/>
              </a:rPr>
              <a:t>Due </a:t>
            </a:r>
            <a:r>
              <a:rPr sz="2700" b="1" dirty="0">
                <a:latin typeface="Times New Roman"/>
                <a:cs typeface="Times New Roman"/>
              </a:rPr>
              <a:t>to </a:t>
            </a:r>
            <a:r>
              <a:rPr sz="2700" b="1" spc="-10" dirty="0">
                <a:latin typeface="Times New Roman"/>
                <a:cs typeface="Times New Roman"/>
              </a:rPr>
              <a:t>either mechanical </a:t>
            </a:r>
            <a:r>
              <a:rPr sz="2700" b="1" spc="-5" dirty="0">
                <a:latin typeface="Times New Roman"/>
                <a:cs typeface="Times New Roman"/>
              </a:rPr>
              <a:t>occlusion</a:t>
            </a:r>
            <a:r>
              <a:rPr sz="2700" b="1" spc="-10" dirty="0">
                <a:latin typeface="Times New Roman"/>
                <a:cs typeface="Times New Roman"/>
              </a:rPr>
              <a:t>  </a:t>
            </a:r>
            <a:r>
              <a:rPr sz="2700" b="1" spc="-5" dirty="0">
                <a:latin typeface="Times New Roman"/>
                <a:cs typeface="Times New Roman"/>
              </a:rPr>
              <a:t>(dynamic </a:t>
            </a:r>
            <a:r>
              <a:rPr lang="en-US" sz="2700" b="1" spc="-5" dirty="0">
                <a:latin typeface="Times New Roman"/>
                <a:cs typeface="Times New Roman"/>
              </a:rPr>
              <a:t>)</a:t>
            </a:r>
            <a:r>
              <a:rPr sz="2700" b="1" spc="-5" dirty="0">
                <a:latin typeface="Times New Roman"/>
                <a:cs typeface="Times New Roman"/>
              </a:rPr>
              <a:t> </a:t>
            </a:r>
            <a:r>
              <a:rPr sz="2700" b="1" dirty="0">
                <a:latin typeface="Times New Roman"/>
                <a:cs typeface="Times New Roman"/>
              </a:rPr>
              <a:t>or </a:t>
            </a:r>
            <a:r>
              <a:rPr sz="2700" b="1" spc="-10" dirty="0">
                <a:latin typeface="Times New Roman"/>
                <a:cs typeface="Times New Roman"/>
              </a:rPr>
              <a:t>failure </a:t>
            </a:r>
            <a:r>
              <a:rPr sz="2700" b="1" dirty="0">
                <a:latin typeface="Times New Roman"/>
                <a:cs typeface="Times New Roman"/>
              </a:rPr>
              <a:t>of </a:t>
            </a:r>
            <a:r>
              <a:rPr lang="en-US" sz="2700" b="1" dirty="0">
                <a:latin typeface="Times New Roman"/>
                <a:cs typeface="Times New Roman"/>
              </a:rPr>
              <a:t>peristalsis</a:t>
            </a:r>
            <a:r>
              <a:rPr sz="2700" b="1" spc="-15" dirty="0">
                <a:latin typeface="Times New Roman"/>
                <a:cs typeface="Times New Roman"/>
              </a:rPr>
              <a:t>  </a:t>
            </a:r>
            <a:r>
              <a:rPr sz="2700" b="1" spc="-5" dirty="0">
                <a:latin typeface="Times New Roman"/>
                <a:cs typeface="Times New Roman"/>
              </a:rPr>
              <a:t> (</a:t>
            </a:r>
            <a:r>
              <a:rPr lang="en-US" sz="2700" b="1" spc="-5" dirty="0">
                <a:latin typeface="Times New Roman"/>
                <a:cs typeface="Times New Roman"/>
              </a:rPr>
              <a:t>a dynamic</a:t>
            </a:r>
            <a:r>
              <a:rPr sz="2700" b="1" spc="-20" dirty="0">
                <a:latin typeface="Times New Roman"/>
                <a:cs typeface="Times New Roman"/>
              </a:rPr>
              <a:t> </a:t>
            </a:r>
            <a:r>
              <a:rPr sz="2700" b="1" spc="-5" dirty="0">
                <a:latin typeface="Times New Roman"/>
                <a:cs typeface="Times New Roman"/>
              </a:rPr>
              <a:t>).</a:t>
            </a:r>
            <a:endParaRPr sz="2700" dirty="0">
              <a:latin typeface="Times New Roman"/>
              <a:cs typeface="Times New Roman"/>
            </a:endParaRPr>
          </a:p>
          <a:p>
            <a:pPr>
              <a:lnSpc>
                <a:spcPct val="100000"/>
              </a:lnSpc>
              <a:spcBef>
                <a:spcPts val="15"/>
              </a:spcBef>
            </a:pPr>
            <a:endParaRPr sz="4300" dirty="0">
              <a:latin typeface="Times New Roman"/>
              <a:cs typeface="Times New Roman"/>
            </a:endParaRPr>
          </a:p>
          <a:p>
            <a:pPr marR="126364" algn="ctr" rtl="0">
              <a:lnSpc>
                <a:spcPct val="100000"/>
              </a:lnSpc>
            </a:pPr>
            <a:r>
              <a:rPr sz="3000" b="1" spc="-175" dirty="0">
                <a:solidFill>
                  <a:srgbClr val="FF3300"/>
                </a:solidFill>
                <a:latin typeface="Arial"/>
                <a:cs typeface="Arial"/>
              </a:rPr>
              <a:t>Aetiology</a:t>
            </a:r>
            <a:endParaRPr sz="3000" dirty="0">
              <a:latin typeface="Arial"/>
              <a:cs typeface="Arial"/>
            </a:endParaRPr>
          </a:p>
        </p:txBody>
      </p:sp>
      <p:sp>
        <p:nvSpPr>
          <p:cNvPr id="17" name="object 8"/>
          <p:cNvSpPr txBox="1"/>
          <p:nvPr/>
        </p:nvSpPr>
        <p:spPr>
          <a:xfrm>
            <a:off x="457200" y="4470400"/>
            <a:ext cx="3403600" cy="812800"/>
          </a:xfrm>
          <a:prstGeom prst="rect">
            <a:avLst/>
          </a:prstGeom>
          <a:ln w="25400">
            <a:solidFill>
              <a:srgbClr val="0000FF"/>
            </a:solidFill>
          </a:ln>
        </p:spPr>
        <p:txBody>
          <a:bodyPr vert="horz" wrap="square" lIns="0" tIns="38100" rIns="0" bIns="0" rtlCol="0">
            <a:spAutoFit/>
          </a:bodyPr>
          <a:lstStyle/>
          <a:p>
            <a:pPr marL="925194" marR="156845" indent="-744855" algn="l" rtl="0">
              <a:lnSpc>
                <a:spcPct val="100000"/>
              </a:lnSpc>
              <a:spcBef>
                <a:spcPts val="300"/>
              </a:spcBef>
            </a:pPr>
            <a:r>
              <a:rPr sz="2500" b="1" spc="-5" dirty="0">
                <a:latin typeface="Times New Roman"/>
                <a:cs typeface="Times New Roman"/>
              </a:rPr>
              <a:t>Mechanical</a:t>
            </a:r>
            <a:r>
              <a:rPr sz="2500" b="1" spc="-175" dirty="0">
                <a:latin typeface="Times New Roman"/>
                <a:cs typeface="Times New Roman"/>
              </a:rPr>
              <a:t> </a:t>
            </a:r>
            <a:r>
              <a:rPr sz="2500" b="1" spc="-5" dirty="0">
                <a:latin typeface="Times New Roman"/>
                <a:cs typeface="Times New Roman"/>
              </a:rPr>
              <a:t>(Dynamic)  Obstruction</a:t>
            </a:r>
            <a:endParaRPr sz="2500" dirty="0">
              <a:latin typeface="Times New Roman"/>
              <a:cs typeface="Times New Roman"/>
            </a:endParaRPr>
          </a:p>
        </p:txBody>
      </p:sp>
      <p:sp>
        <p:nvSpPr>
          <p:cNvPr id="18" name="object 9"/>
          <p:cNvSpPr txBox="1"/>
          <p:nvPr/>
        </p:nvSpPr>
        <p:spPr>
          <a:xfrm>
            <a:off x="5194300" y="4508500"/>
            <a:ext cx="3568700" cy="431800"/>
          </a:xfrm>
          <a:prstGeom prst="rect">
            <a:avLst/>
          </a:prstGeom>
          <a:ln w="25400">
            <a:solidFill>
              <a:srgbClr val="0000FF"/>
            </a:solidFill>
          </a:ln>
        </p:spPr>
        <p:txBody>
          <a:bodyPr vert="horz" wrap="square" lIns="0" tIns="38100" rIns="0" bIns="0" rtlCol="0">
            <a:spAutoFit/>
          </a:bodyPr>
          <a:lstStyle/>
          <a:p>
            <a:pPr marL="294005" algn="l" rtl="0">
              <a:lnSpc>
                <a:spcPct val="100000"/>
              </a:lnSpc>
              <a:spcBef>
                <a:spcPts val="300"/>
              </a:spcBef>
            </a:pPr>
            <a:r>
              <a:rPr sz="2500" b="1" spc="-10" dirty="0">
                <a:latin typeface="Times New Roman"/>
                <a:cs typeface="Times New Roman"/>
              </a:rPr>
              <a:t>Functional</a:t>
            </a:r>
            <a:r>
              <a:rPr sz="2500" b="1" spc="-30" dirty="0">
                <a:latin typeface="Times New Roman"/>
                <a:cs typeface="Times New Roman"/>
              </a:rPr>
              <a:t> </a:t>
            </a:r>
            <a:r>
              <a:rPr sz="2500" b="1" spc="-5" dirty="0">
                <a:latin typeface="Times New Roman"/>
                <a:cs typeface="Times New Roman"/>
              </a:rPr>
              <a:t>(adynamic</a:t>
            </a:r>
            <a:r>
              <a:rPr sz="2500" b="1" spc="-5" dirty="0">
                <a:solidFill>
                  <a:srgbClr val="006600"/>
                </a:solidFill>
                <a:latin typeface="Times New Roman"/>
                <a:cs typeface="Times New Roman"/>
              </a:rPr>
              <a:t>)</a:t>
            </a:r>
            <a:endParaRPr sz="2500" dirty="0">
              <a:latin typeface="Times New Roman"/>
              <a:cs typeface="Times New Roman"/>
            </a:endParaRPr>
          </a:p>
        </p:txBody>
      </p:sp>
      <p:sp>
        <p:nvSpPr>
          <p:cNvPr id="19" name="object 10"/>
          <p:cNvSpPr/>
          <p:nvPr/>
        </p:nvSpPr>
        <p:spPr>
          <a:xfrm>
            <a:off x="1905000" y="4051300"/>
            <a:ext cx="5054600" cy="12700"/>
          </a:xfrm>
          <a:custGeom>
            <a:avLst/>
            <a:gdLst/>
            <a:ahLst/>
            <a:cxnLst/>
            <a:rect l="l" t="t" r="r" b="b"/>
            <a:pathLst>
              <a:path w="5054600" h="12700">
                <a:moveTo>
                  <a:pt x="0" y="0"/>
                </a:moveTo>
                <a:lnTo>
                  <a:pt x="5054602" y="12690"/>
                </a:lnTo>
              </a:path>
            </a:pathLst>
          </a:custGeom>
          <a:ln w="25400">
            <a:solidFill>
              <a:srgbClr val="006600"/>
            </a:solidFill>
          </a:ln>
        </p:spPr>
        <p:txBody>
          <a:bodyPr wrap="square" lIns="0" tIns="0" rIns="0" bIns="0" rtlCol="0"/>
          <a:lstStyle/>
          <a:p>
            <a:endParaRPr/>
          </a:p>
        </p:txBody>
      </p:sp>
      <p:sp>
        <p:nvSpPr>
          <p:cNvPr id="20" name="object 11"/>
          <p:cNvSpPr/>
          <p:nvPr/>
        </p:nvSpPr>
        <p:spPr>
          <a:xfrm>
            <a:off x="4457700" y="3911601"/>
            <a:ext cx="0" cy="190500"/>
          </a:xfrm>
          <a:custGeom>
            <a:avLst/>
            <a:gdLst/>
            <a:ahLst/>
            <a:cxnLst/>
            <a:rect l="l" t="t" r="r" b="b"/>
            <a:pathLst>
              <a:path h="190500">
                <a:moveTo>
                  <a:pt x="0" y="0"/>
                </a:moveTo>
                <a:lnTo>
                  <a:pt x="0" y="190496"/>
                </a:lnTo>
              </a:path>
            </a:pathLst>
          </a:custGeom>
          <a:ln w="38100">
            <a:solidFill>
              <a:srgbClr val="006600"/>
            </a:solidFill>
          </a:ln>
        </p:spPr>
        <p:txBody>
          <a:bodyPr wrap="square" lIns="0" tIns="0" rIns="0" bIns="0" rtlCol="0"/>
          <a:lstStyle/>
          <a:p>
            <a:endParaRPr/>
          </a:p>
        </p:txBody>
      </p:sp>
      <p:sp>
        <p:nvSpPr>
          <p:cNvPr id="21" name="object 12"/>
          <p:cNvSpPr/>
          <p:nvPr/>
        </p:nvSpPr>
        <p:spPr>
          <a:xfrm>
            <a:off x="1904994" y="4025900"/>
            <a:ext cx="0" cy="292100"/>
          </a:xfrm>
          <a:custGeom>
            <a:avLst/>
            <a:gdLst/>
            <a:ahLst/>
            <a:cxnLst/>
            <a:rect l="l" t="t" r="r" b="b"/>
            <a:pathLst>
              <a:path h="292100">
                <a:moveTo>
                  <a:pt x="0" y="0"/>
                </a:moveTo>
                <a:lnTo>
                  <a:pt x="0" y="292100"/>
                </a:lnTo>
              </a:path>
            </a:pathLst>
          </a:custGeom>
          <a:ln w="38100">
            <a:solidFill>
              <a:srgbClr val="006600"/>
            </a:solidFill>
          </a:ln>
        </p:spPr>
        <p:txBody>
          <a:bodyPr wrap="square" lIns="0" tIns="0" rIns="0" bIns="0" rtlCol="0"/>
          <a:lstStyle/>
          <a:p>
            <a:endParaRPr/>
          </a:p>
        </p:txBody>
      </p:sp>
      <p:sp>
        <p:nvSpPr>
          <p:cNvPr id="22" name="object 13"/>
          <p:cNvSpPr/>
          <p:nvPr/>
        </p:nvSpPr>
        <p:spPr>
          <a:xfrm>
            <a:off x="1841500" y="4292600"/>
            <a:ext cx="114300" cy="114300"/>
          </a:xfrm>
          <a:custGeom>
            <a:avLst/>
            <a:gdLst/>
            <a:ahLst/>
            <a:cxnLst/>
            <a:rect l="l" t="t" r="r" b="b"/>
            <a:pathLst>
              <a:path w="114300" h="114300">
                <a:moveTo>
                  <a:pt x="114300" y="0"/>
                </a:moveTo>
                <a:lnTo>
                  <a:pt x="0" y="0"/>
                </a:lnTo>
                <a:lnTo>
                  <a:pt x="57150" y="114300"/>
                </a:lnTo>
                <a:lnTo>
                  <a:pt x="114300" y="0"/>
                </a:lnTo>
                <a:close/>
              </a:path>
            </a:pathLst>
          </a:custGeom>
          <a:solidFill>
            <a:srgbClr val="006600"/>
          </a:solidFill>
        </p:spPr>
        <p:txBody>
          <a:bodyPr wrap="square" lIns="0" tIns="0" rIns="0" bIns="0" rtlCol="0"/>
          <a:lstStyle/>
          <a:p>
            <a:endParaRPr/>
          </a:p>
        </p:txBody>
      </p:sp>
      <p:sp>
        <p:nvSpPr>
          <p:cNvPr id="23" name="object 14"/>
          <p:cNvSpPr/>
          <p:nvPr/>
        </p:nvSpPr>
        <p:spPr>
          <a:xfrm>
            <a:off x="6972289" y="4025900"/>
            <a:ext cx="0" cy="292100"/>
          </a:xfrm>
          <a:custGeom>
            <a:avLst/>
            <a:gdLst/>
            <a:ahLst/>
            <a:cxnLst/>
            <a:rect l="l" t="t" r="r" b="b"/>
            <a:pathLst>
              <a:path h="292100">
                <a:moveTo>
                  <a:pt x="0" y="0"/>
                </a:moveTo>
                <a:lnTo>
                  <a:pt x="0" y="292100"/>
                </a:lnTo>
              </a:path>
            </a:pathLst>
          </a:custGeom>
          <a:ln w="38100">
            <a:solidFill>
              <a:srgbClr val="006600"/>
            </a:solidFill>
          </a:ln>
        </p:spPr>
        <p:txBody>
          <a:bodyPr wrap="square" lIns="0" tIns="0" rIns="0" bIns="0" rtlCol="0"/>
          <a:lstStyle/>
          <a:p>
            <a:endParaRPr/>
          </a:p>
        </p:txBody>
      </p:sp>
      <p:sp>
        <p:nvSpPr>
          <p:cNvPr id="24" name="object 15"/>
          <p:cNvSpPr/>
          <p:nvPr/>
        </p:nvSpPr>
        <p:spPr>
          <a:xfrm>
            <a:off x="6908800" y="4292600"/>
            <a:ext cx="114300" cy="114300"/>
          </a:xfrm>
          <a:custGeom>
            <a:avLst/>
            <a:gdLst/>
            <a:ahLst/>
            <a:cxnLst/>
            <a:rect l="l" t="t" r="r" b="b"/>
            <a:pathLst>
              <a:path w="114300" h="114300">
                <a:moveTo>
                  <a:pt x="114300" y="0"/>
                </a:moveTo>
                <a:lnTo>
                  <a:pt x="0" y="0"/>
                </a:lnTo>
                <a:lnTo>
                  <a:pt x="58420" y="114300"/>
                </a:lnTo>
                <a:lnTo>
                  <a:pt x="114300" y="0"/>
                </a:lnTo>
                <a:close/>
              </a:path>
            </a:pathLst>
          </a:custGeom>
          <a:solidFill>
            <a:srgbClr val="006600"/>
          </a:solidFill>
        </p:spPr>
        <p:txBody>
          <a:bodyPr wrap="square" lIns="0" tIns="0" rIns="0" bIns="0" rtlCol="0"/>
          <a:lstStyle/>
          <a:p>
            <a:endParaRPr/>
          </a:p>
        </p:txBody>
      </p:sp>
      <p:sp>
        <p:nvSpPr>
          <p:cNvPr id="25" name="object 16"/>
          <p:cNvSpPr/>
          <p:nvPr/>
        </p:nvSpPr>
        <p:spPr>
          <a:xfrm>
            <a:off x="6896100" y="5016500"/>
            <a:ext cx="190500" cy="152400"/>
          </a:xfrm>
          <a:prstGeom prst="rect">
            <a:avLst/>
          </a:prstGeom>
          <a:blipFill>
            <a:blip r:embed="rId4" cstate="print"/>
            <a:stretch>
              <a:fillRect/>
            </a:stretch>
          </a:blipFill>
        </p:spPr>
        <p:txBody>
          <a:bodyPr wrap="square" lIns="0" tIns="0" rIns="0" bIns="0" rtlCol="0"/>
          <a:lstStyle/>
          <a:p>
            <a:endParaRPr/>
          </a:p>
        </p:txBody>
      </p:sp>
      <p:sp>
        <p:nvSpPr>
          <p:cNvPr id="26" name="object 17"/>
          <p:cNvSpPr/>
          <p:nvPr/>
        </p:nvSpPr>
        <p:spPr>
          <a:xfrm>
            <a:off x="6896100" y="5092700"/>
            <a:ext cx="190500" cy="152400"/>
          </a:xfrm>
          <a:prstGeom prst="rect">
            <a:avLst/>
          </a:prstGeom>
          <a:blipFill>
            <a:blip r:embed="rId5" cstate="print"/>
            <a:stretch>
              <a:fillRect/>
            </a:stretch>
          </a:blipFill>
        </p:spPr>
        <p:txBody>
          <a:bodyPr wrap="square" lIns="0" tIns="0" rIns="0" bIns="0" rtlCol="0"/>
          <a:lstStyle/>
          <a:p>
            <a:endParaRPr/>
          </a:p>
        </p:txBody>
      </p:sp>
      <p:sp>
        <p:nvSpPr>
          <p:cNvPr id="27" name="object 18"/>
          <p:cNvSpPr/>
          <p:nvPr/>
        </p:nvSpPr>
        <p:spPr>
          <a:xfrm>
            <a:off x="6959600" y="5168900"/>
            <a:ext cx="127000" cy="76200"/>
          </a:xfrm>
          <a:prstGeom prst="rect">
            <a:avLst/>
          </a:prstGeom>
          <a:blipFill>
            <a:blip r:embed="rId6" cstate="print"/>
            <a:stretch>
              <a:fillRect/>
            </a:stretch>
          </a:blipFill>
        </p:spPr>
        <p:txBody>
          <a:bodyPr wrap="square" lIns="0" tIns="0" rIns="0" bIns="0" rtlCol="0"/>
          <a:lstStyle/>
          <a:p>
            <a:endParaRPr/>
          </a:p>
        </p:txBody>
      </p:sp>
      <p:sp>
        <p:nvSpPr>
          <p:cNvPr id="28" name="object 19"/>
          <p:cNvSpPr/>
          <p:nvPr/>
        </p:nvSpPr>
        <p:spPr>
          <a:xfrm>
            <a:off x="6807200" y="5295900"/>
            <a:ext cx="76200" cy="25400"/>
          </a:xfrm>
          <a:prstGeom prst="rect">
            <a:avLst/>
          </a:prstGeom>
          <a:blipFill>
            <a:blip r:embed="rId7" cstate="print"/>
            <a:stretch>
              <a:fillRect/>
            </a:stretch>
          </a:blipFill>
        </p:spPr>
        <p:txBody>
          <a:bodyPr wrap="square" lIns="0" tIns="0" rIns="0" bIns="0" rtlCol="0"/>
          <a:lstStyle/>
          <a:p>
            <a:endParaRPr/>
          </a:p>
        </p:txBody>
      </p:sp>
      <p:sp>
        <p:nvSpPr>
          <p:cNvPr id="29" name="object 20"/>
          <p:cNvSpPr/>
          <p:nvPr/>
        </p:nvSpPr>
        <p:spPr>
          <a:xfrm>
            <a:off x="6883400" y="5245100"/>
            <a:ext cx="304800" cy="76200"/>
          </a:xfrm>
          <a:prstGeom prst="rect">
            <a:avLst/>
          </a:prstGeom>
          <a:blipFill>
            <a:blip r:embed="rId8" cstate="print"/>
            <a:stretch>
              <a:fillRect/>
            </a:stretch>
          </a:blipFill>
        </p:spPr>
        <p:txBody>
          <a:bodyPr wrap="square" lIns="0" tIns="0" rIns="0" bIns="0" rtlCol="0"/>
          <a:lstStyle/>
          <a:p>
            <a:endParaRPr/>
          </a:p>
        </p:txBody>
      </p:sp>
      <p:sp>
        <p:nvSpPr>
          <p:cNvPr id="30" name="object 21"/>
          <p:cNvSpPr/>
          <p:nvPr/>
        </p:nvSpPr>
        <p:spPr>
          <a:xfrm>
            <a:off x="6807200" y="5321300"/>
            <a:ext cx="381000" cy="76200"/>
          </a:xfrm>
          <a:prstGeom prst="rect">
            <a:avLst/>
          </a:prstGeom>
          <a:blipFill>
            <a:blip r:embed="rId9" cstate="print"/>
            <a:stretch>
              <a:fillRect/>
            </a:stretch>
          </a:blipFill>
        </p:spPr>
        <p:txBody>
          <a:bodyPr wrap="square" lIns="0" tIns="0" rIns="0" bIns="0" rtlCol="0"/>
          <a:lstStyle/>
          <a:p>
            <a:endParaRPr/>
          </a:p>
        </p:txBody>
      </p:sp>
      <p:sp>
        <p:nvSpPr>
          <p:cNvPr id="31" name="object 22"/>
          <p:cNvSpPr/>
          <p:nvPr/>
        </p:nvSpPr>
        <p:spPr>
          <a:xfrm>
            <a:off x="6807200" y="5016500"/>
            <a:ext cx="381000" cy="381000"/>
          </a:xfrm>
          <a:custGeom>
            <a:avLst/>
            <a:gdLst/>
            <a:ahLst/>
            <a:cxnLst/>
            <a:rect l="l" t="t" r="r" b="b"/>
            <a:pathLst>
              <a:path w="381000" h="381000">
                <a:moveTo>
                  <a:pt x="95250" y="0"/>
                </a:moveTo>
                <a:lnTo>
                  <a:pt x="95250" y="286065"/>
                </a:lnTo>
                <a:lnTo>
                  <a:pt x="0" y="286065"/>
                </a:lnTo>
                <a:lnTo>
                  <a:pt x="190500" y="380999"/>
                </a:lnTo>
                <a:lnTo>
                  <a:pt x="381000" y="286065"/>
                </a:lnTo>
                <a:lnTo>
                  <a:pt x="285750" y="286065"/>
                </a:lnTo>
                <a:lnTo>
                  <a:pt x="285750" y="0"/>
                </a:lnTo>
                <a:lnTo>
                  <a:pt x="95250" y="0"/>
                </a:lnTo>
                <a:close/>
              </a:path>
            </a:pathLst>
          </a:custGeom>
          <a:ln w="25400">
            <a:solidFill>
              <a:srgbClr val="0000FF"/>
            </a:solidFill>
          </a:ln>
        </p:spPr>
        <p:txBody>
          <a:bodyPr wrap="square" lIns="0" tIns="0" rIns="0" bIns="0" rtlCol="0"/>
          <a:lstStyle/>
          <a:p>
            <a:endParaRPr/>
          </a:p>
        </p:txBody>
      </p:sp>
      <p:sp>
        <p:nvSpPr>
          <p:cNvPr id="32" name="object 23"/>
          <p:cNvSpPr/>
          <p:nvPr/>
        </p:nvSpPr>
        <p:spPr>
          <a:xfrm>
            <a:off x="1993900" y="5346700"/>
            <a:ext cx="190500" cy="152400"/>
          </a:xfrm>
          <a:prstGeom prst="rect">
            <a:avLst/>
          </a:prstGeom>
          <a:blipFill>
            <a:blip r:embed="rId10" cstate="print"/>
            <a:stretch>
              <a:fillRect/>
            </a:stretch>
          </a:blipFill>
        </p:spPr>
        <p:txBody>
          <a:bodyPr wrap="square" lIns="0" tIns="0" rIns="0" bIns="0" rtlCol="0"/>
          <a:lstStyle/>
          <a:p>
            <a:endParaRPr/>
          </a:p>
        </p:txBody>
      </p:sp>
      <p:sp>
        <p:nvSpPr>
          <p:cNvPr id="33" name="object 24"/>
          <p:cNvSpPr/>
          <p:nvPr/>
        </p:nvSpPr>
        <p:spPr>
          <a:xfrm>
            <a:off x="1993900" y="5422900"/>
            <a:ext cx="190500" cy="152400"/>
          </a:xfrm>
          <a:prstGeom prst="rect">
            <a:avLst/>
          </a:prstGeom>
          <a:blipFill>
            <a:blip r:embed="rId11" cstate="print"/>
            <a:stretch>
              <a:fillRect/>
            </a:stretch>
          </a:blipFill>
        </p:spPr>
        <p:txBody>
          <a:bodyPr wrap="square" lIns="0" tIns="0" rIns="0" bIns="0" rtlCol="0"/>
          <a:lstStyle/>
          <a:p>
            <a:endParaRPr/>
          </a:p>
        </p:txBody>
      </p:sp>
      <p:sp>
        <p:nvSpPr>
          <p:cNvPr id="34" name="object 25"/>
          <p:cNvSpPr/>
          <p:nvPr/>
        </p:nvSpPr>
        <p:spPr>
          <a:xfrm>
            <a:off x="2057400" y="5499100"/>
            <a:ext cx="139700" cy="76200"/>
          </a:xfrm>
          <a:prstGeom prst="rect">
            <a:avLst/>
          </a:prstGeom>
          <a:blipFill>
            <a:blip r:embed="rId12" cstate="print"/>
            <a:stretch>
              <a:fillRect/>
            </a:stretch>
          </a:blipFill>
        </p:spPr>
        <p:txBody>
          <a:bodyPr wrap="square" lIns="0" tIns="0" rIns="0" bIns="0" rtlCol="0"/>
          <a:lstStyle/>
          <a:p>
            <a:endParaRPr/>
          </a:p>
        </p:txBody>
      </p:sp>
      <p:sp>
        <p:nvSpPr>
          <p:cNvPr id="35" name="object 26"/>
          <p:cNvSpPr/>
          <p:nvPr/>
        </p:nvSpPr>
        <p:spPr>
          <a:xfrm>
            <a:off x="1905000" y="5638800"/>
            <a:ext cx="76200" cy="12700"/>
          </a:xfrm>
          <a:prstGeom prst="rect">
            <a:avLst/>
          </a:prstGeom>
          <a:blipFill>
            <a:blip r:embed="rId13" cstate="print"/>
            <a:stretch>
              <a:fillRect/>
            </a:stretch>
          </a:blipFill>
        </p:spPr>
        <p:txBody>
          <a:bodyPr wrap="square" lIns="0" tIns="0" rIns="0" bIns="0" rtlCol="0"/>
          <a:lstStyle/>
          <a:p>
            <a:endParaRPr/>
          </a:p>
        </p:txBody>
      </p:sp>
      <p:sp>
        <p:nvSpPr>
          <p:cNvPr id="36" name="object 27"/>
          <p:cNvSpPr/>
          <p:nvPr/>
        </p:nvSpPr>
        <p:spPr>
          <a:xfrm>
            <a:off x="1981200" y="5575300"/>
            <a:ext cx="304800" cy="76200"/>
          </a:xfrm>
          <a:prstGeom prst="rect">
            <a:avLst/>
          </a:prstGeom>
          <a:blipFill>
            <a:blip r:embed="rId8" cstate="print"/>
            <a:stretch>
              <a:fillRect/>
            </a:stretch>
          </a:blipFill>
        </p:spPr>
        <p:txBody>
          <a:bodyPr wrap="square" lIns="0" tIns="0" rIns="0" bIns="0" rtlCol="0"/>
          <a:lstStyle/>
          <a:p>
            <a:endParaRPr/>
          </a:p>
        </p:txBody>
      </p:sp>
      <p:sp>
        <p:nvSpPr>
          <p:cNvPr id="37" name="object 28"/>
          <p:cNvSpPr/>
          <p:nvPr/>
        </p:nvSpPr>
        <p:spPr>
          <a:xfrm>
            <a:off x="1905000" y="5651500"/>
            <a:ext cx="381000" cy="76200"/>
          </a:xfrm>
          <a:prstGeom prst="rect">
            <a:avLst/>
          </a:prstGeom>
          <a:blipFill>
            <a:blip r:embed="rId14" cstate="print"/>
            <a:stretch>
              <a:fillRect/>
            </a:stretch>
          </a:blipFill>
        </p:spPr>
        <p:txBody>
          <a:bodyPr wrap="square" lIns="0" tIns="0" rIns="0" bIns="0" rtlCol="0"/>
          <a:lstStyle/>
          <a:p>
            <a:endParaRPr/>
          </a:p>
        </p:txBody>
      </p:sp>
      <p:sp>
        <p:nvSpPr>
          <p:cNvPr id="38" name="object 29"/>
          <p:cNvSpPr/>
          <p:nvPr/>
        </p:nvSpPr>
        <p:spPr>
          <a:xfrm>
            <a:off x="1905000" y="5346700"/>
            <a:ext cx="381000" cy="381000"/>
          </a:xfrm>
          <a:custGeom>
            <a:avLst/>
            <a:gdLst/>
            <a:ahLst/>
            <a:cxnLst/>
            <a:rect l="l" t="t" r="r" b="b"/>
            <a:pathLst>
              <a:path w="381000" h="381000">
                <a:moveTo>
                  <a:pt x="95250" y="0"/>
                </a:moveTo>
                <a:lnTo>
                  <a:pt x="95250" y="285749"/>
                </a:lnTo>
                <a:lnTo>
                  <a:pt x="0" y="285749"/>
                </a:lnTo>
                <a:lnTo>
                  <a:pt x="190500" y="380999"/>
                </a:lnTo>
                <a:lnTo>
                  <a:pt x="381000" y="285749"/>
                </a:lnTo>
                <a:lnTo>
                  <a:pt x="285750" y="285749"/>
                </a:lnTo>
                <a:lnTo>
                  <a:pt x="285750" y="0"/>
                </a:lnTo>
                <a:lnTo>
                  <a:pt x="95250" y="0"/>
                </a:lnTo>
                <a:close/>
              </a:path>
            </a:pathLst>
          </a:custGeom>
          <a:ln w="25400">
            <a:solidFill>
              <a:srgbClr val="0000FF"/>
            </a:solidFill>
          </a:ln>
        </p:spPr>
        <p:txBody>
          <a:bodyPr wrap="square" lIns="0" tIns="0" rIns="0" bIns="0" rtlCol="0"/>
          <a:lstStyle/>
          <a:p>
            <a:endParaRPr/>
          </a:p>
        </p:txBody>
      </p:sp>
      <p:sp>
        <p:nvSpPr>
          <p:cNvPr id="39" name="object 3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12700">
            <a:solidFill>
              <a:srgbClr val="000000"/>
            </a:solidFill>
          </a:ln>
        </p:spPr>
        <p:txBody>
          <a:bodyPr wrap="square" lIns="0" tIns="0" rIns="0" bIns="0" rtlCol="0"/>
          <a:lstStyle/>
          <a:p>
            <a:endParaRPr/>
          </a:p>
        </p:txBody>
      </p:sp>
      <p:sp>
        <p:nvSpPr>
          <p:cNvPr id="40" name="Rectangle 32"/>
          <p:cNvSpPr/>
          <p:nvPr/>
        </p:nvSpPr>
        <p:spPr>
          <a:xfrm>
            <a:off x="291285" y="5695771"/>
            <a:ext cx="4572000" cy="923330"/>
          </a:xfrm>
          <a:prstGeom prst="rect">
            <a:avLst/>
          </a:prstGeom>
        </p:spPr>
        <p:txBody>
          <a:bodyPr>
            <a:spAutoFit/>
          </a:bodyPr>
          <a:lstStyle/>
          <a:p>
            <a:pPr algn="l"/>
            <a:r>
              <a:rPr lang="en-US" dirty="0">
                <a:latin typeface="GoudyStd"/>
              </a:rPr>
              <a:t>in which peristalsis is working against a</a:t>
            </a:r>
          </a:p>
          <a:p>
            <a:pPr algn="l"/>
            <a:r>
              <a:rPr lang="en-US" dirty="0">
                <a:latin typeface="GoudyStd"/>
              </a:rPr>
              <a:t>mechanical obstruction. It may occur in an acute or a chronic form</a:t>
            </a:r>
            <a:endParaRPr lang="en-US" dirty="0"/>
          </a:p>
        </p:txBody>
      </p:sp>
      <p:sp>
        <p:nvSpPr>
          <p:cNvPr id="41" name="Rectangle 33"/>
          <p:cNvSpPr/>
          <p:nvPr/>
        </p:nvSpPr>
        <p:spPr>
          <a:xfrm>
            <a:off x="4749800" y="5340634"/>
            <a:ext cx="4318000" cy="923330"/>
          </a:xfrm>
          <a:prstGeom prst="rect">
            <a:avLst/>
          </a:prstGeom>
        </p:spPr>
        <p:txBody>
          <a:bodyPr wrap="square">
            <a:spAutoFit/>
          </a:bodyPr>
          <a:lstStyle/>
          <a:p>
            <a:pPr algn="l"/>
            <a:r>
              <a:rPr lang="en-US" dirty="0">
                <a:latin typeface="GoudyStd"/>
              </a:rPr>
              <a:t>in which there is no mechanical obstruction; peristalsis is absent(paralytic ileus) or inadequate (pseudo-obstruction).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3" name="Rectangle 2">
            <a:extLst>
              <a:ext uri="{FF2B5EF4-FFF2-40B4-BE49-F238E27FC236}">
                <a16:creationId xmlns:a16="http://schemas.microsoft.com/office/drawing/2014/main" xmlns="" id="{41CFBD9D-2D04-4DF8-AAAF-1FB5F6AE5028}"/>
              </a:ext>
            </a:extLst>
          </p:cNvPr>
          <p:cNvSpPr/>
          <p:nvPr/>
        </p:nvSpPr>
        <p:spPr>
          <a:xfrm>
            <a:off x="1028700" y="1295400"/>
            <a:ext cx="6172200" cy="4770537"/>
          </a:xfrm>
          <a:prstGeom prst="rect">
            <a:avLst/>
          </a:prstGeom>
        </p:spPr>
        <p:txBody>
          <a:bodyPr wrap="square">
            <a:spAutoFit/>
          </a:bodyPr>
          <a:lstStyle/>
          <a:p>
            <a:pPr lvl="1"/>
            <a:r>
              <a:rPr lang="en-US" sz="4000" b="1" dirty="0">
                <a:solidFill>
                  <a:srgbClr val="6E8AAA"/>
                </a:solidFill>
                <a:latin typeface="Aileron-Bold"/>
              </a:rPr>
              <a:t>Surgical treatment</a:t>
            </a:r>
          </a:p>
          <a:p>
            <a:r>
              <a:rPr lang="en-US" sz="2400" dirty="0">
                <a:solidFill>
                  <a:srgbClr val="000000"/>
                </a:solidFill>
                <a:latin typeface="GoudyStd"/>
              </a:rPr>
              <a:t>Indications </a:t>
            </a:r>
          </a:p>
          <a:p>
            <a:r>
              <a:rPr lang="en-US" sz="2400" dirty="0">
                <a:solidFill>
                  <a:srgbClr val="000000"/>
                </a:solidFill>
                <a:latin typeface="GoudyStd"/>
              </a:rPr>
              <a:t>1- Failure of conservative management</a:t>
            </a:r>
          </a:p>
          <a:p>
            <a:r>
              <a:rPr lang="en-US" sz="2400" dirty="0">
                <a:solidFill>
                  <a:srgbClr val="000000"/>
                </a:solidFill>
                <a:latin typeface="GoudyStd"/>
              </a:rPr>
              <a:t>2- Irreducible hernia</a:t>
            </a:r>
          </a:p>
          <a:p>
            <a:r>
              <a:rPr lang="en-US" sz="2400" dirty="0">
                <a:solidFill>
                  <a:srgbClr val="000000"/>
                </a:solidFill>
                <a:latin typeface="GoudyStd"/>
              </a:rPr>
              <a:t>3-Strangulation</a:t>
            </a:r>
          </a:p>
          <a:p>
            <a:r>
              <a:rPr lang="en-US" sz="2400" dirty="0">
                <a:solidFill>
                  <a:srgbClr val="000000"/>
                </a:solidFill>
                <a:latin typeface="GoudyStd"/>
              </a:rPr>
              <a:t>The timing of surgical intervention is important and  depend on the clinical picture. </a:t>
            </a:r>
          </a:p>
          <a:p>
            <a:endParaRPr lang="en-US" sz="2400" dirty="0">
              <a:solidFill>
                <a:srgbClr val="000000"/>
              </a:solidFill>
              <a:latin typeface="GoudyStd"/>
            </a:endParaRPr>
          </a:p>
          <a:p>
            <a:r>
              <a:rPr lang="en-US" sz="2400" dirty="0">
                <a:solidFill>
                  <a:srgbClr val="000000"/>
                </a:solidFill>
                <a:latin typeface="GoudyStd"/>
              </a:rPr>
              <a:t>Laparotomy assessment is directed to</a:t>
            </a:r>
          </a:p>
          <a:p>
            <a:r>
              <a:rPr lang="en-US" sz="2400" dirty="0">
                <a:solidFill>
                  <a:srgbClr val="000000"/>
                </a:solidFill>
                <a:latin typeface="GoudyStd"/>
              </a:rPr>
              <a:t>1- The site of obstruction</a:t>
            </a:r>
          </a:p>
          <a:p>
            <a:r>
              <a:rPr lang="en-US" sz="2400" dirty="0">
                <a:solidFill>
                  <a:srgbClr val="000000"/>
                </a:solidFill>
                <a:latin typeface="GoudyStd"/>
              </a:rPr>
              <a:t>2- the nature of obstruction</a:t>
            </a:r>
          </a:p>
          <a:p>
            <a:r>
              <a:rPr lang="en-US" sz="2400" dirty="0">
                <a:solidFill>
                  <a:srgbClr val="000000"/>
                </a:solidFill>
                <a:latin typeface="GoudyStd"/>
              </a:rPr>
              <a:t>3- the viability of intestine </a:t>
            </a:r>
            <a:endParaRPr lang="en-US" dirty="0"/>
          </a:p>
        </p:txBody>
      </p:sp>
    </p:spTree>
    <p:extLst>
      <p:ext uri="{BB962C8B-B14F-4D97-AF65-F5344CB8AC3E}">
        <p14:creationId xmlns:p14="http://schemas.microsoft.com/office/powerpoint/2010/main" xmlns="" val="2874295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10" name="Title 1">
            <a:extLst>
              <a:ext uri="{FF2B5EF4-FFF2-40B4-BE49-F238E27FC236}">
                <a16:creationId xmlns:a16="http://schemas.microsoft.com/office/drawing/2014/main" xmlns="" id="{A88E29FC-40F0-4EC3-975B-64C7B7F4B885}"/>
              </a:ext>
            </a:extLst>
          </p:cNvPr>
          <p:cNvSpPr txBox="1">
            <a:spLocks/>
          </p:cNvSpPr>
          <p:nvPr/>
        </p:nvSpPr>
        <p:spPr>
          <a:xfrm>
            <a:off x="685800" y="2125980"/>
            <a:ext cx="7772400" cy="1661993"/>
          </a:xfrm>
          <a:prstGeom prst="rect">
            <a:avLst/>
          </a:prstGeom>
        </p:spPr>
        <p:txBody>
          <a:bodyPr vert="horz" lIns="91440" tIns="45720" rIns="91440" bIns="45720" rtlCol="0" anchor="ctr">
            <a:normAutofit fontScale="7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Indications of non-viability</a:t>
            </a:r>
            <a:br>
              <a:rPr lang="en-US"/>
            </a:br>
            <a:r>
              <a:rPr lang="en-US"/>
              <a:t/>
            </a:r>
            <a:br>
              <a:rPr lang="en-US"/>
            </a:br>
            <a:r>
              <a:rPr lang="en-US"/>
              <a:t>1- Absent peristalsis</a:t>
            </a:r>
            <a:br>
              <a:rPr lang="en-US"/>
            </a:br>
            <a:r>
              <a:rPr lang="en-US"/>
              <a:t>2- Loss of normal shine </a:t>
            </a:r>
            <a:br>
              <a:rPr lang="en-US"/>
            </a:br>
            <a:r>
              <a:rPr lang="en-US"/>
              <a:t>3- Loss of pulsation in mesentry and mesenteric artery also </a:t>
            </a:r>
            <a:br>
              <a:rPr lang="en-US"/>
            </a:br>
            <a:r>
              <a:rPr lang="en-US"/>
              <a:t>4- Green or black colour bowel </a:t>
            </a:r>
            <a:endParaRPr lang="en-US" dirty="0"/>
          </a:p>
        </p:txBody>
      </p:sp>
    </p:spTree>
    <p:extLst>
      <p:ext uri="{BB962C8B-B14F-4D97-AF65-F5344CB8AC3E}">
        <p14:creationId xmlns:p14="http://schemas.microsoft.com/office/powerpoint/2010/main" xmlns="" val="58844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10" name="Rectangle 1"/>
          <p:cNvSpPr/>
          <p:nvPr/>
        </p:nvSpPr>
        <p:spPr>
          <a:xfrm>
            <a:off x="13648" y="676632"/>
            <a:ext cx="8673152" cy="2523768"/>
          </a:xfrm>
          <a:prstGeom prst="rect">
            <a:avLst/>
          </a:prstGeom>
        </p:spPr>
        <p:txBody>
          <a:bodyPr wrap="square">
            <a:spAutoFit/>
          </a:bodyPr>
          <a:lstStyle/>
          <a:p>
            <a:pPr algn="l"/>
            <a:r>
              <a:rPr lang="en-US" sz="3600" b="1" dirty="0">
                <a:solidFill>
                  <a:srgbClr val="4A6C93"/>
                </a:solidFill>
                <a:latin typeface="Aileron-Bold"/>
              </a:rPr>
              <a:t>ADYNAMIC OBSTRUCTION</a:t>
            </a:r>
          </a:p>
          <a:p>
            <a:pPr algn="l"/>
            <a:r>
              <a:rPr lang="en-US" sz="3200" b="1" dirty="0">
                <a:solidFill>
                  <a:srgbClr val="6E8AAA"/>
                </a:solidFill>
                <a:latin typeface="Aileron-Bold"/>
              </a:rPr>
              <a:t>Paralytic ileus</a:t>
            </a:r>
          </a:p>
          <a:p>
            <a:pPr algn="l"/>
            <a:r>
              <a:rPr lang="en-US" dirty="0">
                <a:solidFill>
                  <a:srgbClr val="000000"/>
                </a:solidFill>
                <a:latin typeface="GoudyStd"/>
              </a:rPr>
              <a:t>Defined as a state in which there is failure of transmission of peristaltic waves secondary to neuromuscular failure (i.e. in the </a:t>
            </a:r>
            <a:r>
              <a:rPr lang="en-US" dirty="0" err="1">
                <a:solidFill>
                  <a:srgbClr val="000000"/>
                </a:solidFill>
                <a:latin typeface="GoudyStd"/>
              </a:rPr>
              <a:t>myenteric</a:t>
            </a:r>
            <a:r>
              <a:rPr lang="en-US" dirty="0">
                <a:solidFill>
                  <a:srgbClr val="000000"/>
                </a:solidFill>
                <a:latin typeface="GoudyStd"/>
              </a:rPr>
              <a:t> (</a:t>
            </a:r>
            <a:r>
              <a:rPr lang="en-US" dirty="0" err="1">
                <a:solidFill>
                  <a:srgbClr val="000000"/>
                </a:solidFill>
                <a:latin typeface="GoudyStd"/>
              </a:rPr>
              <a:t>Auerbach’s</a:t>
            </a:r>
            <a:r>
              <a:rPr lang="en-US" dirty="0">
                <a:solidFill>
                  <a:srgbClr val="000000"/>
                </a:solidFill>
                <a:latin typeface="GoudyStd"/>
              </a:rPr>
              <a:t>) and submucous (</a:t>
            </a:r>
            <a:r>
              <a:rPr lang="en-US" dirty="0" err="1">
                <a:solidFill>
                  <a:srgbClr val="000000"/>
                </a:solidFill>
                <a:latin typeface="GoudyStd"/>
              </a:rPr>
              <a:t>Meissner’s</a:t>
            </a:r>
            <a:r>
              <a:rPr lang="en-US" dirty="0">
                <a:solidFill>
                  <a:srgbClr val="000000"/>
                </a:solidFill>
                <a:latin typeface="GoudyStd"/>
              </a:rPr>
              <a:t>) plexuses). The resultant stasis leads to accumulation</a:t>
            </a:r>
          </a:p>
          <a:p>
            <a:pPr algn="l"/>
            <a:r>
              <a:rPr lang="en-US" dirty="0">
                <a:solidFill>
                  <a:srgbClr val="000000"/>
                </a:solidFill>
                <a:latin typeface="GoudyStd"/>
              </a:rPr>
              <a:t>of fluid and gas within the bowel, with associated distension, vomiting, absence of bowel sounds and absolute constipation </a:t>
            </a:r>
            <a:endParaRPr lang="en-US" dirty="0"/>
          </a:p>
        </p:txBody>
      </p:sp>
      <p:sp>
        <p:nvSpPr>
          <p:cNvPr id="11" name="Rectangle 2"/>
          <p:cNvSpPr/>
          <p:nvPr/>
        </p:nvSpPr>
        <p:spPr>
          <a:xfrm>
            <a:off x="1138" y="3031391"/>
            <a:ext cx="8686800" cy="3293209"/>
          </a:xfrm>
          <a:prstGeom prst="rect">
            <a:avLst/>
          </a:prstGeom>
        </p:spPr>
        <p:txBody>
          <a:bodyPr wrap="square">
            <a:spAutoFit/>
          </a:bodyPr>
          <a:lstStyle/>
          <a:p>
            <a:pPr algn="l"/>
            <a:r>
              <a:rPr lang="en-US" dirty="0">
                <a:solidFill>
                  <a:srgbClr val="000000"/>
                </a:solidFill>
                <a:latin typeface="GoudyStd"/>
              </a:rPr>
              <a:t>.</a:t>
            </a:r>
            <a:r>
              <a:rPr lang="en-US" sz="2800" b="1" dirty="0">
                <a:solidFill>
                  <a:srgbClr val="000000"/>
                </a:solidFill>
                <a:latin typeface="GoudyStd"/>
              </a:rPr>
              <a:t>Etiology</a:t>
            </a:r>
          </a:p>
          <a:p>
            <a:pPr algn="l"/>
            <a:r>
              <a:rPr lang="en-US" sz="800" dirty="0">
                <a:solidFill>
                  <a:srgbClr val="52D60A"/>
                </a:solidFill>
                <a:latin typeface="ZapfDingbatsStd"/>
              </a:rPr>
              <a:t>●</a:t>
            </a:r>
            <a:r>
              <a:rPr lang="en-US" sz="800" dirty="0">
                <a:solidFill>
                  <a:srgbClr val="52D60A"/>
                </a:solidFill>
                <a:latin typeface="HelveticaNeueLTStd-Roman"/>
              </a:rPr>
              <a:t>● </a:t>
            </a:r>
            <a:r>
              <a:rPr lang="en-US" b="1" dirty="0">
                <a:solidFill>
                  <a:srgbClr val="000000"/>
                </a:solidFill>
                <a:latin typeface="GoudyStd-Bold"/>
              </a:rPr>
              <a:t>Postoperative</a:t>
            </a:r>
            <a:r>
              <a:rPr lang="en-US" dirty="0">
                <a:solidFill>
                  <a:srgbClr val="000000"/>
                </a:solidFill>
                <a:latin typeface="GoudyStd"/>
              </a:rPr>
              <a:t>: a degree of ileus usually occurs after any abdominal procedure and is self-limiting, with a variable duration of 24–72 hours.  </a:t>
            </a:r>
          </a:p>
          <a:p>
            <a:pPr algn="l"/>
            <a:r>
              <a:rPr lang="en-US" sz="800" dirty="0">
                <a:solidFill>
                  <a:srgbClr val="52D60A"/>
                </a:solidFill>
                <a:latin typeface="ZapfDingbatsStd"/>
              </a:rPr>
              <a:t>●</a:t>
            </a:r>
            <a:r>
              <a:rPr lang="en-US" sz="800" dirty="0">
                <a:solidFill>
                  <a:srgbClr val="52D60A"/>
                </a:solidFill>
                <a:latin typeface="HelveticaNeueLTStd-Roman"/>
              </a:rPr>
              <a:t>● </a:t>
            </a:r>
            <a:r>
              <a:rPr lang="en-US" b="1" dirty="0">
                <a:solidFill>
                  <a:srgbClr val="000000"/>
                </a:solidFill>
                <a:latin typeface="GoudyStd-Bold"/>
              </a:rPr>
              <a:t>Infection (peritonitis)</a:t>
            </a:r>
            <a:r>
              <a:rPr lang="en-US" dirty="0">
                <a:solidFill>
                  <a:srgbClr val="000000"/>
                </a:solidFill>
                <a:latin typeface="GoudyStd"/>
              </a:rPr>
              <a:t>: intra-abdominal sepsis may give rise to localized or generalized ileus.</a:t>
            </a:r>
          </a:p>
          <a:p>
            <a:pPr algn="l"/>
            <a:r>
              <a:rPr lang="en-US" sz="800" dirty="0">
                <a:solidFill>
                  <a:srgbClr val="52D60A"/>
                </a:solidFill>
                <a:latin typeface="ZapfDingbatsStd"/>
              </a:rPr>
              <a:t>●</a:t>
            </a:r>
            <a:r>
              <a:rPr lang="en-US" sz="800" dirty="0">
                <a:solidFill>
                  <a:srgbClr val="52D60A"/>
                </a:solidFill>
                <a:latin typeface="HelveticaNeueLTStd-Roman"/>
              </a:rPr>
              <a:t>● </a:t>
            </a:r>
            <a:r>
              <a:rPr lang="en-US" b="1" dirty="0">
                <a:solidFill>
                  <a:srgbClr val="000000"/>
                </a:solidFill>
                <a:latin typeface="GoudyStd-Bold"/>
              </a:rPr>
              <a:t>Reflex ileus</a:t>
            </a:r>
            <a:r>
              <a:rPr lang="en-US" dirty="0">
                <a:solidFill>
                  <a:srgbClr val="000000"/>
                </a:solidFill>
                <a:latin typeface="GoudyStd"/>
              </a:rPr>
              <a:t>: this may occur following fractures of the spine or ribs, retroperitoneal </a:t>
            </a:r>
            <a:r>
              <a:rPr lang="en-US" dirty="0" err="1">
                <a:solidFill>
                  <a:srgbClr val="000000"/>
                </a:solidFill>
                <a:latin typeface="GoudyStd"/>
              </a:rPr>
              <a:t>haemorrhage</a:t>
            </a:r>
            <a:r>
              <a:rPr lang="en-US" dirty="0">
                <a:solidFill>
                  <a:srgbClr val="000000"/>
                </a:solidFill>
                <a:latin typeface="GoudyStd"/>
              </a:rPr>
              <a:t> .</a:t>
            </a:r>
          </a:p>
          <a:p>
            <a:pPr algn="l"/>
            <a:r>
              <a:rPr lang="en-US" sz="800" dirty="0">
                <a:solidFill>
                  <a:srgbClr val="52D60A"/>
                </a:solidFill>
                <a:latin typeface="ZapfDingbatsStd"/>
              </a:rPr>
              <a:t>●</a:t>
            </a:r>
            <a:r>
              <a:rPr lang="en-US" sz="800" dirty="0">
                <a:solidFill>
                  <a:srgbClr val="52D60A"/>
                </a:solidFill>
                <a:latin typeface="HelveticaNeueLTStd-Roman"/>
              </a:rPr>
              <a:t>● </a:t>
            </a:r>
            <a:r>
              <a:rPr lang="en-US" b="1" dirty="0">
                <a:solidFill>
                  <a:srgbClr val="000000"/>
                </a:solidFill>
                <a:latin typeface="GoudyStd-Bold"/>
              </a:rPr>
              <a:t>Metabolic (electrolyte imbalance</a:t>
            </a:r>
            <a:r>
              <a:rPr lang="en-US" dirty="0">
                <a:solidFill>
                  <a:srgbClr val="000000"/>
                </a:solidFill>
                <a:latin typeface="GoudyStd"/>
              </a:rPr>
              <a:t>: </a:t>
            </a:r>
            <a:r>
              <a:rPr lang="en-US" dirty="0" err="1" smtClean="0">
                <a:solidFill>
                  <a:srgbClr val="000000"/>
                </a:solidFill>
                <a:latin typeface="GoudyStd"/>
              </a:rPr>
              <a:t>uraemia</a:t>
            </a:r>
            <a:r>
              <a:rPr lang="en-US" dirty="0" smtClean="0">
                <a:solidFill>
                  <a:srgbClr val="000000"/>
                </a:solidFill>
                <a:latin typeface="GoudyStd"/>
              </a:rPr>
              <a:t> ? </a:t>
            </a:r>
            <a:r>
              <a:rPr lang="en-US" dirty="0">
                <a:solidFill>
                  <a:srgbClr val="000000"/>
                </a:solidFill>
                <a:latin typeface="GoudyStd"/>
              </a:rPr>
              <a:t>and hypokalemia are the most common contributory factors.</a:t>
            </a:r>
          </a:p>
          <a:p>
            <a:pPr algn="l"/>
            <a:r>
              <a:rPr lang="en-US" dirty="0">
                <a:solidFill>
                  <a:srgbClr val="000000"/>
                </a:solidFill>
                <a:latin typeface="GoudyStd"/>
              </a:rPr>
              <a:t>..Drugs</a:t>
            </a:r>
          </a:p>
          <a:p>
            <a:pPr algn="l"/>
            <a:r>
              <a:rPr lang="en-US" dirty="0">
                <a:solidFill>
                  <a:srgbClr val="000000"/>
                </a:solidFill>
                <a:latin typeface="GoudyStd"/>
              </a:rPr>
              <a:t>..Ischemia</a:t>
            </a:r>
            <a:endParaRPr lang="en-US" dirty="0"/>
          </a:p>
        </p:txBody>
      </p:sp>
    </p:spTree>
    <p:extLst>
      <p:ext uri="{BB962C8B-B14F-4D97-AF65-F5344CB8AC3E}">
        <p14:creationId xmlns:p14="http://schemas.microsoft.com/office/powerpoint/2010/main" xmlns="" val="2864747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10" name="Rectangle 1"/>
          <p:cNvSpPr/>
          <p:nvPr/>
        </p:nvSpPr>
        <p:spPr>
          <a:xfrm>
            <a:off x="0" y="786110"/>
            <a:ext cx="8915400" cy="5386090"/>
          </a:xfrm>
          <a:prstGeom prst="rect">
            <a:avLst/>
          </a:prstGeom>
        </p:spPr>
        <p:txBody>
          <a:bodyPr wrap="square">
            <a:spAutoFit/>
          </a:bodyPr>
          <a:lstStyle/>
          <a:p>
            <a:pPr algn="l"/>
            <a:r>
              <a:rPr lang="en-US" sz="2800" b="1" i="1" dirty="0">
                <a:solidFill>
                  <a:srgbClr val="829CB7"/>
                </a:solidFill>
                <a:latin typeface="Aileron-BoldItalic"/>
              </a:rPr>
              <a:t>Clinical features</a:t>
            </a:r>
          </a:p>
          <a:p>
            <a:pPr algn="l"/>
            <a:r>
              <a:rPr lang="en-US" dirty="0">
                <a:solidFill>
                  <a:srgbClr val="000000"/>
                </a:solidFill>
                <a:latin typeface="GoudyStd"/>
              </a:rPr>
              <a:t>1- Usually takes on 72 hours after laparotomy</a:t>
            </a:r>
          </a:p>
          <a:p>
            <a:pPr algn="l"/>
            <a:r>
              <a:rPr lang="en-US" dirty="0">
                <a:solidFill>
                  <a:srgbClr val="000000"/>
                </a:solidFill>
                <a:latin typeface="GoudyStd"/>
              </a:rPr>
              <a:t>2-No return of bowel sounds on auscultation</a:t>
            </a:r>
          </a:p>
          <a:p>
            <a:pPr algn="l"/>
            <a:r>
              <a:rPr lang="en-US" dirty="0">
                <a:solidFill>
                  <a:srgbClr val="000000"/>
                </a:solidFill>
                <a:latin typeface="GoudyStd"/>
              </a:rPr>
              <a:t>3- No passage of flatus.</a:t>
            </a:r>
          </a:p>
          <a:p>
            <a:pPr algn="l"/>
            <a:r>
              <a:rPr lang="en-US" dirty="0">
                <a:solidFill>
                  <a:srgbClr val="000000"/>
                </a:solidFill>
                <a:latin typeface="GoudyStd"/>
              </a:rPr>
              <a:t>4- Abdominal distension becomes more marked </a:t>
            </a:r>
          </a:p>
          <a:p>
            <a:pPr algn="l"/>
            <a:r>
              <a:rPr lang="en-US" dirty="0">
                <a:solidFill>
                  <a:srgbClr val="000000"/>
                </a:solidFill>
                <a:latin typeface="GoudyStd"/>
              </a:rPr>
              <a:t>5- Colicky pain is not a feature. </a:t>
            </a:r>
          </a:p>
          <a:p>
            <a:pPr algn="l"/>
            <a:r>
              <a:rPr lang="en-US" dirty="0">
                <a:solidFill>
                  <a:srgbClr val="000000"/>
                </a:solidFill>
                <a:latin typeface="GoudyStd"/>
              </a:rPr>
              <a:t>6- Radiologically, the abdomen shows gas-filled loops of intestine with multiple fluid level. </a:t>
            </a:r>
          </a:p>
          <a:p>
            <a:pPr algn="l"/>
            <a:r>
              <a:rPr lang="en-US" sz="2800" b="1" i="1" dirty="0">
                <a:solidFill>
                  <a:srgbClr val="829CB7"/>
                </a:solidFill>
                <a:latin typeface="Aileron-BoldItalic"/>
              </a:rPr>
              <a:t>Management</a:t>
            </a:r>
          </a:p>
          <a:p>
            <a:pPr algn="l"/>
            <a:r>
              <a:rPr lang="en-US" dirty="0"/>
              <a:t>●● If a primary cause is identified this must be treated.</a:t>
            </a:r>
          </a:p>
          <a:p>
            <a:pPr algn="l"/>
            <a:r>
              <a:rPr lang="en-US" dirty="0"/>
              <a:t>●● Gastrointestinal distension must be relieved by decompression.</a:t>
            </a:r>
          </a:p>
          <a:p>
            <a:pPr algn="l"/>
            <a:r>
              <a:rPr lang="en-US" dirty="0"/>
              <a:t>●● Close attention to fluid and electrolyte balance is essential.</a:t>
            </a:r>
          </a:p>
          <a:p>
            <a:pPr algn="l"/>
            <a:r>
              <a:rPr lang="en-US" dirty="0"/>
              <a:t>●● There is no convincing evidence for the use of prokinetic drugs to treat postoperative </a:t>
            </a:r>
            <a:r>
              <a:rPr lang="en-US" dirty="0" err="1"/>
              <a:t>adynamic</a:t>
            </a:r>
            <a:r>
              <a:rPr lang="en-US" dirty="0"/>
              <a:t> ileus.</a:t>
            </a:r>
          </a:p>
          <a:p>
            <a:pPr algn="l"/>
            <a:r>
              <a:rPr lang="en-US" dirty="0"/>
              <a:t>●● If paralytic ileus is prolonged CT scanning is the most effective investigation; it will demonstrate any intraabdominal sepsis or mechanical obstruction.</a:t>
            </a:r>
          </a:p>
          <a:p>
            <a:pPr algn="l"/>
            <a:r>
              <a:rPr lang="en-US" dirty="0">
                <a:solidFill>
                  <a:srgbClr val="FF0000"/>
                </a:solidFill>
              </a:rPr>
              <a:t>The need for a laparotomy </a:t>
            </a:r>
            <a:r>
              <a:rPr lang="en-US" dirty="0"/>
              <a:t>becomes increasingly likely1- the longer the bowel inactivity</a:t>
            </a:r>
          </a:p>
          <a:p>
            <a:pPr algn="l"/>
            <a:r>
              <a:rPr lang="en-US" dirty="0"/>
              <a:t>persists, particularly if it lasts for more than seven days 2- if bowel activity recommences following surgery and then stops again.</a:t>
            </a:r>
          </a:p>
        </p:txBody>
      </p:sp>
    </p:spTree>
    <p:extLst>
      <p:ext uri="{BB962C8B-B14F-4D97-AF65-F5344CB8AC3E}">
        <p14:creationId xmlns:p14="http://schemas.microsoft.com/office/powerpoint/2010/main" xmlns="" val="2864747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10" name="Rectangle 1"/>
          <p:cNvSpPr/>
          <p:nvPr/>
        </p:nvSpPr>
        <p:spPr>
          <a:xfrm>
            <a:off x="0" y="685800"/>
            <a:ext cx="9448800" cy="5909310"/>
          </a:xfrm>
          <a:prstGeom prst="rect">
            <a:avLst/>
          </a:prstGeom>
        </p:spPr>
        <p:txBody>
          <a:bodyPr wrap="square">
            <a:spAutoFit/>
          </a:bodyPr>
          <a:lstStyle/>
          <a:p>
            <a:pPr algn="l"/>
            <a:r>
              <a:rPr lang="en-US" sz="3600" dirty="0">
                <a:solidFill>
                  <a:srgbClr val="FF0000"/>
                </a:solidFill>
                <a:latin typeface="GoudyStd"/>
              </a:rPr>
              <a:t>Ogilvie’s syndrome</a:t>
            </a:r>
          </a:p>
          <a:p>
            <a:pPr algn="l"/>
            <a:r>
              <a:rPr lang="en-US" sz="3600" dirty="0">
                <a:solidFill>
                  <a:srgbClr val="FF0000"/>
                </a:solidFill>
                <a:latin typeface="GoudyStd"/>
              </a:rPr>
              <a:t> Define</a:t>
            </a:r>
            <a:r>
              <a:rPr lang="en-US" dirty="0">
                <a:latin typeface="GoudyStd"/>
              </a:rPr>
              <a:t> as acute large bowel dilatation in the absence of mechanical obstruction usually in severely ill patients.</a:t>
            </a:r>
          </a:p>
          <a:p>
            <a:pPr algn="l"/>
            <a:r>
              <a:rPr lang="en-US" dirty="0">
                <a:latin typeface="GoudyStd"/>
              </a:rPr>
              <a:t> Abdominal radiographs shows huge dilatation of caecum and right colon</a:t>
            </a:r>
          </a:p>
          <a:p>
            <a:pPr algn="l"/>
            <a:r>
              <a:rPr lang="en-US" dirty="0">
                <a:latin typeface="GoudyStd"/>
              </a:rPr>
              <a:t>Indeed, </a:t>
            </a:r>
            <a:r>
              <a:rPr lang="en-US" dirty="0" err="1">
                <a:latin typeface="GoudyStd"/>
              </a:rPr>
              <a:t>caecal</a:t>
            </a:r>
            <a:r>
              <a:rPr lang="en-US" dirty="0">
                <a:latin typeface="GoudyStd"/>
              </a:rPr>
              <a:t> perforation is a well recognized complication.</a:t>
            </a:r>
          </a:p>
          <a:p>
            <a:pPr algn="l"/>
            <a:r>
              <a:rPr lang="en-US" dirty="0">
                <a:solidFill>
                  <a:srgbClr val="FF0000"/>
                </a:solidFill>
                <a:latin typeface="GoudyStd"/>
              </a:rPr>
              <a:t>Causes1</a:t>
            </a:r>
            <a:r>
              <a:rPr lang="en-US" dirty="0">
                <a:latin typeface="GoudyStd"/>
              </a:rPr>
              <a:t>- severely ill patient </a:t>
            </a:r>
            <a:r>
              <a:rPr lang="en-US" dirty="0">
                <a:solidFill>
                  <a:srgbClr val="FF0000"/>
                </a:solidFill>
                <a:latin typeface="GoudyStd"/>
              </a:rPr>
              <a:t>2-</a:t>
            </a:r>
            <a:r>
              <a:rPr lang="en-US" dirty="0">
                <a:latin typeface="GoudyStd"/>
              </a:rPr>
              <a:t> uses od drugs </a:t>
            </a:r>
            <a:r>
              <a:rPr lang="en-US" dirty="0" err="1">
                <a:latin typeface="GoudyStd"/>
              </a:rPr>
              <a:t>e.g</a:t>
            </a:r>
            <a:r>
              <a:rPr lang="en-US" dirty="0">
                <a:latin typeface="GoudyStd"/>
              </a:rPr>
              <a:t> steroids ,narcotics and anticholinergic.</a:t>
            </a:r>
          </a:p>
          <a:p>
            <a:pPr algn="l"/>
            <a:r>
              <a:rPr lang="en-US" dirty="0">
                <a:solidFill>
                  <a:srgbClr val="FF0000"/>
                </a:solidFill>
                <a:latin typeface="GoudyStd"/>
              </a:rPr>
              <a:t>Diagnosis :</a:t>
            </a:r>
            <a:r>
              <a:rPr lang="en-US" dirty="0">
                <a:latin typeface="GoudyStd"/>
              </a:rPr>
              <a:t> </a:t>
            </a:r>
            <a:r>
              <a:rPr lang="en-US" dirty="0">
                <a:solidFill>
                  <a:srgbClr val="FF0000"/>
                </a:solidFill>
                <a:latin typeface="GoudyStd"/>
              </a:rPr>
              <a:t>1-</a:t>
            </a:r>
            <a:r>
              <a:rPr lang="en-US" dirty="0">
                <a:latin typeface="GoudyStd"/>
              </a:rPr>
              <a:t> pain x-ray shows huge dilated colon </a:t>
            </a:r>
            <a:r>
              <a:rPr lang="en-US" dirty="0">
                <a:solidFill>
                  <a:srgbClr val="FF0000"/>
                </a:solidFill>
                <a:latin typeface="GoudyStd"/>
              </a:rPr>
              <a:t>2-</a:t>
            </a:r>
            <a:r>
              <a:rPr lang="en-US" dirty="0">
                <a:latin typeface="GoudyStd"/>
              </a:rPr>
              <a:t> CT scan rule out mechanical </a:t>
            </a:r>
            <a:r>
              <a:rPr lang="en-US" dirty="0" err="1">
                <a:latin typeface="GoudyStd"/>
              </a:rPr>
              <a:t>obst</a:t>
            </a:r>
            <a:r>
              <a:rPr lang="en-US" dirty="0">
                <a:latin typeface="GoudyStd"/>
              </a:rPr>
              <a:t>.</a:t>
            </a:r>
          </a:p>
          <a:p>
            <a:pPr algn="l"/>
            <a:r>
              <a:rPr lang="en-US" dirty="0">
                <a:latin typeface="GoudyStd"/>
              </a:rPr>
              <a:t> Once confirmed, pseudo-obstruction requires </a:t>
            </a:r>
          </a:p>
          <a:p>
            <a:pPr algn="l"/>
            <a:r>
              <a:rPr lang="en-US" dirty="0">
                <a:latin typeface="GoudyStd"/>
              </a:rPr>
              <a:t>Treatment By 1- identifiable cause, If this is ineffective</a:t>
            </a:r>
          </a:p>
          <a:p>
            <a:pPr algn="l"/>
            <a:r>
              <a:rPr lang="en-US" dirty="0">
                <a:latin typeface="GoudyStd"/>
              </a:rPr>
              <a:t>2-Intravenous neostigmine(acetylcholinesterase inhibitors should be given (1 mg intravenously),</a:t>
            </a:r>
          </a:p>
          <a:p>
            <a:pPr algn="l"/>
            <a:r>
              <a:rPr lang="en-US" dirty="0">
                <a:latin typeface="GoudyStd"/>
              </a:rPr>
              <a:t> with a further 1 mg given intravenously within a few minutes if the first dose is ineffective.</a:t>
            </a:r>
          </a:p>
          <a:p>
            <a:pPr algn="l"/>
            <a:r>
              <a:rPr lang="en-US" dirty="0">
                <a:latin typeface="GoudyStd"/>
              </a:rPr>
              <a:t>, </a:t>
            </a:r>
            <a:r>
              <a:rPr lang="en-US" dirty="0"/>
              <a:t>If neostigmine is not effective</a:t>
            </a:r>
          </a:p>
          <a:p>
            <a:pPr algn="l"/>
            <a:r>
              <a:rPr lang="en-US" dirty="0"/>
              <a:t>3- colonoscope decompression should be performed.,</a:t>
            </a:r>
          </a:p>
          <a:p>
            <a:pPr algn="l"/>
            <a:r>
              <a:rPr lang="en-US" dirty="0" err="1"/>
              <a:t>caecal</a:t>
            </a:r>
            <a:r>
              <a:rPr lang="en-US" dirty="0"/>
              <a:t> perforation is more likely if the </a:t>
            </a:r>
            <a:r>
              <a:rPr lang="en-US" dirty="0" err="1"/>
              <a:t>caecal</a:t>
            </a:r>
            <a:r>
              <a:rPr lang="en-US" dirty="0"/>
              <a:t> diameter is 14 cm or greater. </a:t>
            </a:r>
          </a:p>
          <a:p>
            <a:pPr algn="l"/>
            <a:r>
              <a:rPr lang="en-US" dirty="0"/>
              <a:t>4-Surgery is associated with high morbidity and  mortality and should be reserved for those with impending perforation when other treatments have failed or perforation has occurred.</a:t>
            </a:r>
          </a:p>
          <a:p>
            <a:pPr algn="l"/>
            <a:r>
              <a:rPr lang="en-US" dirty="0"/>
              <a:t>5-Rarely, an endoscopically placed tube colostomy is used as a vent for patients with a chronic unremitting condition</a:t>
            </a:r>
          </a:p>
        </p:txBody>
      </p:sp>
    </p:spTree>
    <p:extLst>
      <p:ext uri="{BB962C8B-B14F-4D97-AF65-F5344CB8AC3E}">
        <p14:creationId xmlns:p14="http://schemas.microsoft.com/office/powerpoint/2010/main" xmlns="" val="2864747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pic>
        <p:nvPicPr>
          <p:cNvPr id="4098" name="Picture 2" descr="C:\Users\lenovo\Documents\IMG_5390.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08125" y="1000125"/>
            <a:ext cx="6126163" cy="4857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5544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10" name="object 2"/>
          <p:cNvSpPr/>
          <p:nvPr/>
        </p:nvSpPr>
        <p:spPr>
          <a:xfrm>
            <a:off x="914400" y="1485900"/>
            <a:ext cx="3251200" cy="1968500"/>
          </a:xfrm>
          <a:prstGeom prst="rect">
            <a:avLst/>
          </a:prstGeom>
          <a:blipFill>
            <a:blip r:embed="rId4" cstate="print"/>
            <a:stretch>
              <a:fillRect/>
            </a:stretch>
          </a:blipFill>
        </p:spPr>
        <p:txBody>
          <a:bodyPr wrap="square" lIns="0" tIns="0" rIns="0" bIns="0" rtlCol="0"/>
          <a:lstStyle/>
          <a:p>
            <a:endParaRPr/>
          </a:p>
        </p:txBody>
      </p:sp>
      <p:sp>
        <p:nvSpPr>
          <p:cNvPr id="11" name="object 3"/>
          <p:cNvSpPr/>
          <p:nvPr/>
        </p:nvSpPr>
        <p:spPr>
          <a:xfrm>
            <a:off x="4343400" y="1473200"/>
            <a:ext cx="3848100" cy="1981200"/>
          </a:xfrm>
          <a:prstGeom prst="rect">
            <a:avLst/>
          </a:prstGeom>
          <a:blipFill>
            <a:blip r:embed="rId5" cstate="print"/>
            <a:stretch>
              <a:fillRect/>
            </a:stretch>
          </a:blipFill>
        </p:spPr>
        <p:txBody>
          <a:bodyPr wrap="square" lIns="0" tIns="0" rIns="0" bIns="0" rtlCol="0"/>
          <a:lstStyle/>
          <a:p>
            <a:endParaRPr/>
          </a:p>
        </p:txBody>
      </p:sp>
      <p:sp>
        <p:nvSpPr>
          <p:cNvPr id="12" name="object 4"/>
          <p:cNvSpPr/>
          <p:nvPr/>
        </p:nvSpPr>
        <p:spPr>
          <a:xfrm>
            <a:off x="2463800" y="3771900"/>
            <a:ext cx="4635500" cy="1968500"/>
          </a:xfrm>
          <a:prstGeom prst="rect">
            <a:avLst/>
          </a:prstGeom>
          <a:blipFill>
            <a:blip r:embed="rId6" cstate="print"/>
            <a:stretch>
              <a:fillRect/>
            </a:stretch>
          </a:blipFill>
        </p:spPr>
        <p:txBody>
          <a:bodyPr wrap="square" lIns="0" tIns="0" rIns="0" bIns="0" rtlCol="0"/>
          <a:lstStyle/>
          <a:p>
            <a:endParaRPr/>
          </a:p>
        </p:txBody>
      </p:sp>
      <p:sp>
        <p:nvSpPr>
          <p:cNvPr id="13" name="object 5"/>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12700">
            <a:solidFill>
              <a:srgbClr val="000000"/>
            </a:solidFill>
          </a:ln>
        </p:spPr>
        <p:txBody>
          <a:bodyPr wrap="square" lIns="0" tIns="0" rIns="0" bIns="0" rtlCol="0"/>
          <a:lstStyle/>
          <a:p>
            <a:endParaRPr/>
          </a:p>
        </p:txBody>
      </p:sp>
    </p:spTree>
    <p:extLst>
      <p:ext uri="{BB962C8B-B14F-4D97-AF65-F5344CB8AC3E}">
        <p14:creationId xmlns:p14="http://schemas.microsoft.com/office/powerpoint/2010/main" xmlns="" val="2864747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1"/>
          <p:cNvSpPr/>
          <p:nvPr/>
        </p:nvSpPr>
        <p:spPr>
          <a:xfrm>
            <a:off x="152400" y="723543"/>
            <a:ext cx="8991600" cy="2400657"/>
          </a:xfrm>
          <a:prstGeom prst="rect">
            <a:avLst/>
          </a:prstGeom>
        </p:spPr>
        <p:txBody>
          <a:bodyPr wrap="square">
            <a:spAutoFit/>
          </a:bodyPr>
          <a:lstStyle/>
          <a:p>
            <a:pPr algn="l"/>
            <a:r>
              <a:rPr lang="en-US" sz="3200" b="1" dirty="0">
                <a:solidFill>
                  <a:srgbClr val="6E8AAA"/>
                </a:solidFill>
                <a:latin typeface="Aileron-Bold"/>
              </a:rPr>
              <a:t>Obstruction by adhesions and bands</a:t>
            </a:r>
          </a:p>
          <a:p>
            <a:pPr algn="l"/>
            <a:r>
              <a:rPr lang="en-US" sz="2800" b="1" i="1" dirty="0">
                <a:solidFill>
                  <a:srgbClr val="829CB7"/>
                </a:solidFill>
                <a:latin typeface="Aileron-BoldItalic"/>
              </a:rPr>
              <a:t>Adhesions</a:t>
            </a:r>
          </a:p>
          <a:p>
            <a:pPr algn="l"/>
            <a:r>
              <a:rPr lang="en-US" dirty="0">
                <a:solidFill>
                  <a:srgbClr val="000000"/>
                </a:solidFill>
                <a:latin typeface="GoudyStd"/>
              </a:rPr>
              <a:t>adhesions and bands are the most common cause of intestinal obstruction. </a:t>
            </a:r>
          </a:p>
          <a:p>
            <a:pPr algn="l"/>
            <a:r>
              <a:rPr lang="en-US" dirty="0" err="1">
                <a:solidFill>
                  <a:srgbClr val="000000"/>
                </a:solidFill>
                <a:latin typeface="GoudyStd"/>
              </a:rPr>
              <a:t>adhesional</a:t>
            </a:r>
            <a:r>
              <a:rPr lang="en-US" dirty="0">
                <a:solidFill>
                  <a:srgbClr val="000000"/>
                </a:solidFill>
                <a:latin typeface="GoudyStd"/>
              </a:rPr>
              <a:t> small bowel obstruction subsequent to abdominal surgery is around 4% and the risk of requiring a laparotomy around 2%. </a:t>
            </a:r>
          </a:p>
          <a:p>
            <a:pPr algn="l"/>
            <a:r>
              <a:rPr lang="en-US" dirty="0">
                <a:solidFill>
                  <a:srgbClr val="000000"/>
                </a:solidFill>
                <a:latin typeface="GoudyStd"/>
              </a:rPr>
              <a:t> In the early postoperative period, the onset of such a mechanical obstruction may be difficult to differentiate from paralytic ileus.</a:t>
            </a:r>
            <a:endParaRPr lang="en-US" dirty="0"/>
          </a:p>
        </p:txBody>
      </p:sp>
      <p:pic>
        <p:nvPicPr>
          <p:cNvPr id="10" name="Picture 2"/>
          <p:cNvPicPr>
            <a:picLocks noChangeAspect="1"/>
          </p:cNvPicPr>
          <p:nvPr/>
        </p:nvPicPr>
        <p:blipFill>
          <a:blip r:embed="rId4" cstate="print"/>
          <a:stretch>
            <a:fillRect/>
          </a:stretch>
        </p:blipFill>
        <p:spPr>
          <a:xfrm>
            <a:off x="533400" y="3314343"/>
            <a:ext cx="7696199" cy="3010257"/>
          </a:xfrm>
          <a:prstGeom prst="rect">
            <a:avLst/>
          </a:prstGeom>
        </p:spPr>
      </p:pic>
    </p:spTree>
    <p:extLst>
      <p:ext uri="{BB962C8B-B14F-4D97-AF65-F5344CB8AC3E}">
        <p14:creationId xmlns:p14="http://schemas.microsoft.com/office/powerpoint/2010/main" xmlns="" val="3421346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1"/>
          <p:cNvSpPr/>
          <p:nvPr/>
        </p:nvSpPr>
        <p:spPr>
          <a:xfrm>
            <a:off x="0" y="1110496"/>
            <a:ext cx="8763000" cy="1785104"/>
          </a:xfrm>
          <a:prstGeom prst="rect">
            <a:avLst/>
          </a:prstGeom>
        </p:spPr>
        <p:txBody>
          <a:bodyPr wrap="square">
            <a:spAutoFit/>
          </a:bodyPr>
          <a:lstStyle/>
          <a:p>
            <a:pPr algn="l"/>
            <a:r>
              <a:rPr lang="en-US" sz="2000" b="1" dirty="0">
                <a:solidFill>
                  <a:srgbClr val="52D60A"/>
                </a:solidFill>
                <a:latin typeface="Aileron-SemiBold"/>
              </a:rPr>
              <a:t>Prevention of adhesions</a:t>
            </a:r>
          </a:p>
          <a:p>
            <a:pPr algn="l"/>
            <a:r>
              <a:rPr lang="en-US" dirty="0">
                <a:solidFill>
                  <a:srgbClr val="000000"/>
                </a:solidFill>
                <a:latin typeface="HelveticaNeueLTStd-Roman"/>
              </a:rPr>
              <a:t>Factors that may limit adhesion formation include:</a:t>
            </a:r>
          </a:p>
          <a:p>
            <a:pPr algn="l"/>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Good surgical technique</a:t>
            </a:r>
          </a:p>
          <a:p>
            <a:pPr algn="l"/>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Washing of the peritoneal cavity with saline to remove clots</a:t>
            </a:r>
          </a:p>
          <a:p>
            <a:pPr algn="l"/>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Minimizing contact with gauze</a:t>
            </a:r>
          </a:p>
          <a:p>
            <a:pPr algn="l"/>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Covering anastomosis and raw peritoneal surfaces</a:t>
            </a:r>
            <a:endParaRPr lang="en-US" dirty="0"/>
          </a:p>
        </p:txBody>
      </p:sp>
      <p:sp>
        <p:nvSpPr>
          <p:cNvPr id="10" name="Rectangle 2"/>
          <p:cNvSpPr/>
          <p:nvPr/>
        </p:nvSpPr>
        <p:spPr>
          <a:xfrm>
            <a:off x="0" y="3482876"/>
            <a:ext cx="8991600" cy="2308324"/>
          </a:xfrm>
          <a:prstGeom prst="rect">
            <a:avLst/>
          </a:prstGeom>
        </p:spPr>
        <p:txBody>
          <a:bodyPr wrap="square">
            <a:spAutoFit/>
          </a:bodyPr>
          <a:lstStyle/>
          <a:p>
            <a:pPr algn="l"/>
            <a:r>
              <a:rPr lang="en-US" dirty="0">
                <a:latin typeface="GoudyStd"/>
              </a:rPr>
              <a:t>Numerous substances have been instilled in the peritoneal</a:t>
            </a:r>
          </a:p>
          <a:p>
            <a:pPr algn="l"/>
            <a:r>
              <a:rPr lang="en-US" dirty="0">
                <a:latin typeface="GoudyStd"/>
              </a:rPr>
              <a:t>cavity to prevent adhesion formation, including </a:t>
            </a:r>
            <a:r>
              <a:rPr lang="en-US" dirty="0" err="1">
                <a:latin typeface="GoudyStd"/>
              </a:rPr>
              <a:t>hyaluronidase</a:t>
            </a:r>
            <a:r>
              <a:rPr lang="en-US" dirty="0">
                <a:latin typeface="GoudyStd"/>
              </a:rPr>
              <a:t>, hydrocortisone, silicone, dextran, </a:t>
            </a:r>
            <a:r>
              <a:rPr lang="en-US" dirty="0" err="1">
                <a:latin typeface="GoudyStd"/>
              </a:rPr>
              <a:t>polyvinylpropylene</a:t>
            </a:r>
            <a:r>
              <a:rPr lang="en-US" dirty="0">
                <a:latin typeface="GoudyStd"/>
              </a:rPr>
              <a:t> (PVP), chondroitin and streptomycin, anticoagulants, antihistamines, non-steroidal anti-inflammatory drugs and streptokinase.</a:t>
            </a:r>
          </a:p>
          <a:p>
            <a:pPr algn="l"/>
            <a:r>
              <a:rPr lang="en-US" dirty="0">
                <a:latin typeface="GoudyStd"/>
              </a:rPr>
              <a:t>Currently, no single agent or combination of agents has been convincingly shown to be effective.</a:t>
            </a:r>
          </a:p>
          <a:p>
            <a:pPr algn="l"/>
            <a:r>
              <a:rPr lang="en-US" dirty="0">
                <a:latin typeface="GoudyStd"/>
              </a:rPr>
              <a:t> widespread use of laparoscopic surgery the incidence of intra-abdominal adhesions will reduce</a:t>
            </a:r>
            <a:endParaRPr lang="en-US" dirty="0"/>
          </a:p>
        </p:txBody>
      </p:sp>
    </p:spTree>
    <p:extLst>
      <p:ext uri="{BB962C8B-B14F-4D97-AF65-F5344CB8AC3E}">
        <p14:creationId xmlns:p14="http://schemas.microsoft.com/office/powerpoint/2010/main" xmlns="" val="3421346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1"/>
          <p:cNvSpPr/>
          <p:nvPr/>
        </p:nvSpPr>
        <p:spPr>
          <a:xfrm>
            <a:off x="0" y="990600"/>
            <a:ext cx="8763000" cy="3016210"/>
          </a:xfrm>
          <a:prstGeom prst="rect">
            <a:avLst/>
          </a:prstGeom>
        </p:spPr>
        <p:txBody>
          <a:bodyPr wrap="square">
            <a:spAutoFit/>
          </a:bodyPr>
          <a:lstStyle/>
          <a:p>
            <a:pPr algn="l"/>
            <a:r>
              <a:rPr lang="en-US" dirty="0">
                <a:solidFill>
                  <a:srgbClr val="000000"/>
                </a:solidFill>
                <a:latin typeface="GoudyStd"/>
              </a:rPr>
              <a:t>Adhesions may be classified into various types by virtue of whether they are early (</a:t>
            </a:r>
            <a:r>
              <a:rPr lang="en-US" dirty="0" err="1">
                <a:solidFill>
                  <a:srgbClr val="000000"/>
                </a:solidFill>
                <a:latin typeface="GoudyStd"/>
              </a:rPr>
              <a:t>fibrinous</a:t>
            </a:r>
            <a:r>
              <a:rPr lang="en-US" dirty="0">
                <a:solidFill>
                  <a:srgbClr val="000000"/>
                </a:solidFill>
                <a:latin typeface="GoudyStd"/>
              </a:rPr>
              <a:t>) or late (fibrous). From a practical perspective there are</a:t>
            </a:r>
          </a:p>
          <a:p>
            <a:pPr algn="l"/>
            <a:r>
              <a:rPr lang="en-US" dirty="0">
                <a:solidFill>
                  <a:srgbClr val="000000"/>
                </a:solidFill>
                <a:latin typeface="GoudyStd"/>
              </a:rPr>
              <a:t>only two types – ‘easy’ flimsy ones and ‘difficult’ dense ones.</a:t>
            </a:r>
          </a:p>
          <a:p>
            <a:pPr algn="l"/>
            <a:r>
              <a:rPr lang="en-US" dirty="0">
                <a:solidFill>
                  <a:srgbClr val="000000"/>
                </a:solidFill>
                <a:latin typeface="GoudyStd"/>
              </a:rPr>
              <a:t>Postoperative adhesions giving rise to intestinal obstruction usually involve the lower small bowel and almost never involve the large bowel.</a:t>
            </a:r>
          </a:p>
          <a:p>
            <a:pPr algn="l"/>
            <a:r>
              <a:rPr lang="en-US" sz="2800" b="1" i="1" dirty="0">
                <a:solidFill>
                  <a:srgbClr val="829CB7"/>
                </a:solidFill>
                <a:latin typeface="Aileron-BoldItalic"/>
              </a:rPr>
              <a:t>Bands</a:t>
            </a:r>
          </a:p>
          <a:p>
            <a:pPr algn="l"/>
            <a:r>
              <a:rPr lang="en-US" dirty="0">
                <a:solidFill>
                  <a:srgbClr val="000000"/>
                </a:solidFill>
                <a:latin typeface="GoudyStd"/>
              </a:rPr>
              <a:t>Usually only one band is culpable. This may be:</a:t>
            </a:r>
          </a:p>
          <a:p>
            <a:pPr algn="l"/>
            <a:r>
              <a:rPr lang="en-US" sz="800" dirty="0">
                <a:solidFill>
                  <a:srgbClr val="52D60A"/>
                </a:solidFill>
                <a:latin typeface="ZapfDingbatsStd"/>
              </a:rPr>
              <a:t>●</a:t>
            </a:r>
            <a:r>
              <a:rPr lang="en-US" sz="800" dirty="0">
                <a:solidFill>
                  <a:srgbClr val="52D60A"/>
                </a:solidFill>
                <a:latin typeface="HelveticaNeueLTStd-Roman"/>
              </a:rPr>
              <a:t>● </a:t>
            </a:r>
            <a:r>
              <a:rPr lang="en-US" dirty="0">
                <a:solidFill>
                  <a:srgbClr val="000000"/>
                </a:solidFill>
                <a:latin typeface="GoudyStd"/>
              </a:rPr>
              <a:t>congenital, e.g. obliterated </a:t>
            </a:r>
            <a:r>
              <a:rPr lang="en-US" dirty="0" err="1">
                <a:solidFill>
                  <a:srgbClr val="000000"/>
                </a:solidFill>
                <a:latin typeface="GoudyStd"/>
              </a:rPr>
              <a:t>vitellointestinal</a:t>
            </a:r>
            <a:r>
              <a:rPr lang="en-US" dirty="0">
                <a:solidFill>
                  <a:srgbClr val="000000"/>
                </a:solidFill>
                <a:latin typeface="GoudyStd"/>
              </a:rPr>
              <a:t> duct;</a:t>
            </a:r>
          </a:p>
          <a:p>
            <a:pPr algn="l"/>
            <a:r>
              <a:rPr lang="en-US" sz="800" dirty="0">
                <a:solidFill>
                  <a:srgbClr val="52D60A"/>
                </a:solidFill>
                <a:latin typeface="ZapfDingbatsStd"/>
              </a:rPr>
              <a:t>●</a:t>
            </a:r>
            <a:r>
              <a:rPr lang="en-US" sz="800" dirty="0">
                <a:solidFill>
                  <a:srgbClr val="52D60A"/>
                </a:solidFill>
                <a:latin typeface="HelveticaNeueLTStd-Roman"/>
              </a:rPr>
              <a:t>● </a:t>
            </a:r>
            <a:r>
              <a:rPr lang="en-US" dirty="0">
                <a:solidFill>
                  <a:srgbClr val="000000"/>
                </a:solidFill>
                <a:latin typeface="GoudyStd"/>
              </a:rPr>
              <a:t>a string band following previous bacterial peritonitis;</a:t>
            </a:r>
          </a:p>
          <a:p>
            <a:pPr algn="l"/>
            <a:r>
              <a:rPr lang="en-US" sz="800" dirty="0">
                <a:solidFill>
                  <a:srgbClr val="52D60A"/>
                </a:solidFill>
                <a:latin typeface="ZapfDingbatsStd"/>
              </a:rPr>
              <a:t>●</a:t>
            </a:r>
            <a:r>
              <a:rPr lang="en-US" sz="800" dirty="0">
                <a:solidFill>
                  <a:srgbClr val="52D60A"/>
                </a:solidFill>
                <a:latin typeface="HelveticaNeueLTStd-Roman"/>
              </a:rPr>
              <a:t>● </a:t>
            </a:r>
            <a:r>
              <a:rPr lang="en-US" dirty="0">
                <a:solidFill>
                  <a:srgbClr val="000000"/>
                </a:solidFill>
                <a:latin typeface="GoudyStd"/>
              </a:rPr>
              <a:t>a portion of greater </a:t>
            </a:r>
            <a:r>
              <a:rPr lang="en-US" dirty="0" err="1">
                <a:solidFill>
                  <a:srgbClr val="000000"/>
                </a:solidFill>
                <a:latin typeface="GoudyStd"/>
              </a:rPr>
              <a:t>omentum</a:t>
            </a:r>
            <a:r>
              <a:rPr lang="en-US" dirty="0">
                <a:solidFill>
                  <a:srgbClr val="000000"/>
                </a:solidFill>
                <a:latin typeface="GoudyStd"/>
              </a:rPr>
              <a:t>, usually adherent to the </a:t>
            </a:r>
            <a:r>
              <a:rPr lang="en-US" dirty="0" err="1">
                <a:solidFill>
                  <a:srgbClr val="000000"/>
                </a:solidFill>
                <a:latin typeface="GoudyStd"/>
              </a:rPr>
              <a:t>parietes</a:t>
            </a:r>
            <a:r>
              <a:rPr lang="en-US" dirty="0">
                <a:solidFill>
                  <a:srgbClr val="000000"/>
                </a:solidFill>
                <a:latin typeface="GoudyStd"/>
              </a:rPr>
              <a:t>.</a:t>
            </a:r>
            <a:endParaRPr lang="en-US" dirty="0"/>
          </a:p>
        </p:txBody>
      </p:sp>
      <p:pic>
        <p:nvPicPr>
          <p:cNvPr id="10" name="Picture 2"/>
          <p:cNvPicPr>
            <a:picLocks noChangeAspect="1"/>
          </p:cNvPicPr>
          <p:nvPr/>
        </p:nvPicPr>
        <p:blipFill>
          <a:blip r:embed="rId4" cstate="print"/>
          <a:stretch>
            <a:fillRect/>
          </a:stretch>
        </p:blipFill>
        <p:spPr>
          <a:xfrm>
            <a:off x="533400" y="4191000"/>
            <a:ext cx="2973611" cy="2207438"/>
          </a:xfrm>
          <a:prstGeom prst="rect">
            <a:avLst/>
          </a:prstGeom>
        </p:spPr>
      </p:pic>
    </p:spTree>
    <p:extLst>
      <p:ext uri="{BB962C8B-B14F-4D97-AF65-F5344CB8AC3E}">
        <p14:creationId xmlns:p14="http://schemas.microsoft.com/office/powerpoint/2010/main" xmlns="" val="3421346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Text Placeholder 2"/>
          <p:cNvSpPr txBox="1">
            <a:spLocks/>
          </p:cNvSpPr>
          <p:nvPr/>
        </p:nvSpPr>
        <p:spPr>
          <a:xfrm>
            <a:off x="152400" y="807720"/>
            <a:ext cx="8362949" cy="5539978"/>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Causes of intestinal obstruction</a:t>
            </a:r>
          </a:p>
          <a:p>
            <a:r>
              <a:rPr lang="en-US">
                <a:solidFill>
                  <a:srgbClr val="FF0000"/>
                </a:solidFill>
              </a:rPr>
              <a:t>Dynamic ( partial or complete )</a:t>
            </a:r>
          </a:p>
          <a:p>
            <a:r>
              <a:rPr lang="en-US"/>
              <a:t>●● Intraluminal</a:t>
            </a:r>
          </a:p>
          <a:p>
            <a:r>
              <a:rPr lang="en-US"/>
              <a:t>Faecal impaction</a:t>
            </a:r>
          </a:p>
          <a:p>
            <a:r>
              <a:rPr lang="en-US"/>
              <a:t>Foreign bodies</a:t>
            </a:r>
          </a:p>
          <a:p>
            <a:r>
              <a:rPr lang="en-US"/>
              <a:t>Bezoars</a:t>
            </a:r>
          </a:p>
          <a:p>
            <a:r>
              <a:rPr lang="en-US"/>
              <a:t>Gallstones</a:t>
            </a:r>
          </a:p>
          <a:p>
            <a:r>
              <a:rPr lang="en-US"/>
              <a:t>●● Intramural</a:t>
            </a:r>
          </a:p>
          <a:p>
            <a:r>
              <a:rPr lang="en-US"/>
              <a:t>Stricture</a:t>
            </a:r>
          </a:p>
          <a:p>
            <a:r>
              <a:rPr lang="en-US"/>
              <a:t>Malignancy</a:t>
            </a:r>
          </a:p>
          <a:p>
            <a:r>
              <a:rPr lang="en-US"/>
              <a:t>Intussusception</a:t>
            </a:r>
          </a:p>
          <a:p>
            <a:r>
              <a:rPr lang="en-US"/>
              <a:t>Volvulus</a:t>
            </a:r>
          </a:p>
          <a:p>
            <a:r>
              <a:rPr lang="en-US"/>
              <a:t>●● Extramural</a:t>
            </a:r>
          </a:p>
          <a:p>
            <a:r>
              <a:rPr lang="en-US"/>
              <a:t>Bands/adhesions</a:t>
            </a:r>
          </a:p>
          <a:p>
            <a:r>
              <a:rPr lang="en-US"/>
              <a:t>Hernia</a:t>
            </a:r>
          </a:p>
          <a:p>
            <a:r>
              <a:rPr lang="en-US">
                <a:solidFill>
                  <a:srgbClr val="FF0000"/>
                </a:solidFill>
              </a:rPr>
              <a:t>Adynamic</a:t>
            </a:r>
          </a:p>
          <a:p>
            <a:r>
              <a:rPr lang="en-US"/>
              <a:t>●● Paralytic ileus</a:t>
            </a:r>
          </a:p>
          <a:p>
            <a:r>
              <a:rPr lang="en-US"/>
              <a:t>●● Pseudo-obstruction</a:t>
            </a:r>
            <a:endParaRPr lang="en-US" dirty="0"/>
          </a:p>
        </p:txBody>
      </p:sp>
      <p:pic>
        <p:nvPicPr>
          <p:cNvPr id="10" name="Picture 3"/>
          <p:cNvPicPr>
            <a:picLocks noChangeAspect="1"/>
          </p:cNvPicPr>
          <p:nvPr/>
        </p:nvPicPr>
        <p:blipFill>
          <a:blip r:embed="rId4" cstate="print"/>
          <a:stretch>
            <a:fillRect/>
          </a:stretch>
        </p:blipFill>
        <p:spPr>
          <a:xfrm>
            <a:off x="2743200" y="1331780"/>
            <a:ext cx="6111717" cy="4963829"/>
          </a:xfrm>
          <a:prstGeom prst="rect">
            <a:avLst/>
          </a:prstGeom>
        </p:spPr>
      </p:pic>
    </p:spTree>
    <p:extLst>
      <p:ext uri="{BB962C8B-B14F-4D97-AF65-F5344CB8AC3E}">
        <p14:creationId xmlns:p14="http://schemas.microsoft.com/office/powerpoint/2010/main" xmlns="" val="1011103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2"/>
          <p:cNvSpPr/>
          <p:nvPr/>
        </p:nvSpPr>
        <p:spPr>
          <a:xfrm>
            <a:off x="0" y="838200"/>
            <a:ext cx="8839200" cy="2062103"/>
          </a:xfrm>
          <a:prstGeom prst="rect">
            <a:avLst/>
          </a:prstGeom>
        </p:spPr>
        <p:txBody>
          <a:bodyPr wrap="square">
            <a:spAutoFit/>
          </a:bodyPr>
          <a:lstStyle/>
          <a:p>
            <a:pPr algn="l"/>
            <a:r>
              <a:rPr lang="en-US" sz="2000" b="1" dirty="0">
                <a:solidFill>
                  <a:srgbClr val="52D60A"/>
                </a:solidFill>
                <a:latin typeface="Aileron-SemiBold"/>
              </a:rPr>
              <a:t>Treatment of adhesive obstruction</a:t>
            </a:r>
          </a:p>
          <a:p>
            <a:pPr algn="l"/>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Initially treat conservatively provided there are no signs of strangulation.</a:t>
            </a:r>
          </a:p>
          <a:p>
            <a:pPr algn="l"/>
            <a:endParaRPr lang="en-US" dirty="0">
              <a:solidFill>
                <a:srgbClr val="000000"/>
              </a:solidFill>
              <a:latin typeface="HelveticaNeueLTStd-Roman"/>
            </a:endParaRPr>
          </a:p>
          <a:p>
            <a:pPr algn="l"/>
            <a:r>
              <a:rPr lang="en-US" dirty="0">
                <a:solidFill>
                  <a:srgbClr val="000000"/>
                </a:solidFill>
                <a:latin typeface="HelveticaNeueLTStd-Roman"/>
              </a:rPr>
              <a:t>..should rarely continue conservative treatment for longer than 72 hours</a:t>
            </a:r>
          </a:p>
          <a:p>
            <a:pPr algn="l"/>
            <a:endParaRPr lang="en-US" dirty="0">
              <a:solidFill>
                <a:srgbClr val="000000"/>
              </a:solidFill>
              <a:latin typeface="HelveticaNeueLTStd-Roman"/>
            </a:endParaRPr>
          </a:p>
          <a:p>
            <a:pPr algn="l"/>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At operation, divide only the causative adhesion(s) and limit dissection</a:t>
            </a:r>
          </a:p>
          <a:p>
            <a:pPr algn="l"/>
            <a:endParaRPr lang="en-US" dirty="0"/>
          </a:p>
        </p:txBody>
      </p:sp>
    </p:spTree>
    <p:extLst>
      <p:ext uri="{BB962C8B-B14F-4D97-AF65-F5344CB8AC3E}">
        <p14:creationId xmlns:p14="http://schemas.microsoft.com/office/powerpoint/2010/main" xmlns="" val="3421346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pic>
        <p:nvPicPr>
          <p:cNvPr id="2050" name="Picture 2" descr="C:\Users\lenovo\Documents\IMG_5387.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0487" t="3845" r="53476" b="32693"/>
          <a:stretch/>
        </p:blipFill>
        <p:spPr bwMode="auto">
          <a:xfrm>
            <a:off x="1981199" y="1600199"/>
            <a:ext cx="4724401" cy="50292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xmlns="" id="{0E16F674-4E76-4DAA-815F-818A42EAB6D1}"/>
              </a:ext>
            </a:extLst>
          </p:cNvPr>
          <p:cNvSpPr txBox="1"/>
          <p:nvPr/>
        </p:nvSpPr>
        <p:spPr>
          <a:xfrm>
            <a:off x="2286000" y="3657600"/>
            <a:ext cx="3962400" cy="1938992"/>
          </a:xfrm>
          <a:prstGeom prst="rect">
            <a:avLst/>
          </a:prstGeom>
          <a:noFill/>
        </p:spPr>
        <p:txBody>
          <a:bodyPr wrap="square" rtlCol="0">
            <a:spAutoFit/>
          </a:bodyPr>
          <a:lstStyle/>
          <a:p>
            <a:r>
              <a:rPr lang="en-US" sz="6000" dirty="0"/>
              <a:t>                    Thank you</a:t>
            </a:r>
          </a:p>
        </p:txBody>
      </p:sp>
    </p:spTree>
    <p:extLst>
      <p:ext uri="{BB962C8B-B14F-4D97-AF65-F5344CB8AC3E}">
        <p14:creationId xmlns:p14="http://schemas.microsoft.com/office/powerpoint/2010/main" xmlns="" val="2809455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Tree>
    <p:extLst>
      <p:ext uri="{BB962C8B-B14F-4D97-AF65-F5344CB8AC3E}">
        <p14:creationId xmlns:p14="http://schemas.microsoft.com/office/powerpoint/2010/main" xmlns="" val="3421346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Tree>
    <p:extLst>
      <p:ext uri="{BB962C8B-B14F-4D97-AF65-F5344CB8AC3E}">
        <p14:creationId xmlns:p14="http://schemas.microsoft.com/office/powerpoint/2010/main" xmlns="" val="286474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Title 1">
            <a:extLst>
              <a:ext uri="{FF2B5EF4-FFF2-40B4-BE49-F238E27FC236}">
                <a16:creationId xmlns:a16="http://schemas.microsoft.com/office/drawing/2014/main" xmlns="" id="{1DB8DA54-1DD9-45C5-A0CB-E15D9FED5BF7}"/>
              </a:ext>
            </a:extLst>
          </p:cNvPr>
          <p:cNvSpPr txBox="1">
            <a:spLocks/>
          </p:cNvSpPr>
          <p:nvPr/>
        </p:nvSpPr>
        <p:spPr>
          <a:xfrm>
            <a:off x="685800" y="762000"/>
            <a:ext cx="7772400" cy="1938992"/>
          </a:xfrm>
          <a:prstGeom prst="rect">
            <a:avLst/>
          </a:prstGeom>
        </p:spPr>
        <p:txBody>
          <a:bodyPr vert="horz" lIns="91440" tIns="45720" rIns="91440" bIns="45720" rtlCol="0" anchor="ctr">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Acute Obstruction: - usually in small bowel lead to severe colicky central abdominal pain, vomiting , distention and constipation.</a:t>
            </a:r>
            <a:br>
              <a:rPr lang="en-US" dirty="0"/>
            </a:br>
            <a:r>
              <a:rPr lang="en-US" dirty="0"/>
              <a:t/>
            </a:r>
            <a:br>
              <a:rPr lang="en-US" dirty="0"/>
            </a:br>
            <a:r>
              <a:rPr lang="en-US" dirty="0"/>
              <a:t>Chronic Obstruction ;- usually in large bowel lead to lower abdominal pain, constipation,  distention and vomiting .</a:t>
            </a:r>
          </a:p>
          <a:p>
            <a:r>
              <a:rPr lang="en-US" dirty="0"/>
              <a:t/>
            </a:r>
            <a:br>
              <a:rPr lang="en-US" dirty="0"/>
            </a:br>
            <a:r>
              <a:rPr lang="en-US" dirty="0"/>
              <a:t>Acute on Chronic Obstruction:- start in large bowel then involve small bowel(present early by pain and constipation then vomiting and distention)</a:t>
            </a:r>
          </a:p>
        </p:txBody>
      </p:sp>
      <p:sp>
        <p:nvSpPr>
          <p:cNvPr id="10" name="Subtitle 2">
            <a:extLst>
              <a:ext uri="{FF2B5EF4-FFF2-40B4-BE49-F238E27FC236}">
                <a16:creationId xmlns:a16="http://schemas.microsoft.com/office/drawing/2014/main" xmlns="" id="{F7D91CBC-331D-4D77-8330-90FA4D42FC10}"/>
              </a:ext>
            </a:extLst>
          </p:cNvPr>
          <p:cNvSpPr txBox="1">
            <a:spLocks/>
          </p:cNvSpPr>
          <p:nvPr/>
        </p:nvSpPr>
        <p:spPr>
          <a:xfrm>
            <a:off x="609600" y="2667000"/>
            <a:ext cx="6410739" cy="153888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Simple Obstruction: No vascular involvement</a:t>
            </a:r>
          </a:p>
          <a:p>
            <a:r>
              <a:rPr lang="en-US" dirty="0"/>
              <a:t>Strangulated Obstruction: Vascular involvement</a:t>
            </a:r>
          </a:p>
          <a:p>
            <a:r>
              <a:rPr lang="en-US" dirty="0"/>
              <a:t>Closed Loop : both ends are obstructed (Volvulus)</a:t>
            </a:r>
          </a:p>
          <a:p>
            <a:r>
              <a:rPr lang="en-US" dirty="0">
                <a:solidFill>
                  <a:srgbClr val="FF0000"/>
                </a:solidFill>
                <a:latin typeface="GoudyStd"/>
              </a:rPr>
              <a:t>Obstruction may be classified clinically into two types</a:t>
            </a:r>
            <a:r>
              <a:rPr lang="en-US" dirty="0">
                <a:solidFill>
                  <a:srgbClr val="000000"/>
                </a:solidFill>
                <a:latin typeface="GoudyStd"/>
              </a:rPr>
              <a:t>:</a:t>
            </a:r>
          </a:p>
          <a:p>
            <a:r>
              <a:rPr lang="en-US" dirty="0">
                <a:solidFill>
                  <a:srgbClr val="FF0000"/>
                </a:solidFill>
                <a:latin typeface="GoudyStd"/>
              </a:rPr>
              <a:t>The nature of the presentation will also be influenced by whether the obstruction is</a:t>
            </a:r>
            <a:r>
              <a:rPr lang="en-US" dirty="0">
                <a:solidFill>
                  <a:srgbClr val="000000"/>
                </a:solidFill>
                <a:latin typeface="GoudyStd"/>
              </a:rPr>
              <a:t>:</a:t>
            </a:r>
          </a:p>
          <a:p>
            <a:r>
              <a:rPr lang="en-US" sz="1800" dirty="0">
                <a:solidFill>
                  <a:srgbClr val="000000"/>
                </a:solidFill>
                <a:latin typeface="GoudyStd"/>
              </a:rPr>
              <a:t>A</a:t>
            </a:r>
            <a:r>
              <a:rPr lang="en-US" sz="1600" dirty="0">
                <a:solidFill>
                  <a:srgbClr val="000000"/>
                </a:solidFill>
                <a:latin typeface="GoudyStd"/>
              </a:rPr>
              <a:t> complete bowel obstruction has all the cardinal features.</a:t>
            </a:r>
            <a:r>
              <a:rPr lang="en-US" sz="1800" dirty="0"/>
              <a:t>.</a:t>
            </a:r>
          </a:p>
          <a:p>
            <a:r>
              <a:rPr lang="en-US" sz="1600" b="1" i="1" dirty="0"/>
              <a:t>incomplete bowel obstruction can present with more chronic symptoms in which the symptoms are intermittent. Incomplete obstruction is also  re</a:t>
            </a:r>
            <a:r>
              <a:rPr lang="en-US" sz="1800" dirty="0"/>
              <a:t>ferred as partial or subacute</a:t>
            </a:r>
          </a:p>
          <a:p>
            <a:endParaRPr lang="en-US" dirty="0"/>
          </a:p>
        </p:txBody>
      </p:sp>
    </p:spTree>
    <p:extLst>
      <p:ext uri="{BB962C8B-B14F-4D97-AF65-F5344CB8AC3E}">
        <p14:creationId xmlns:p14="http://schemas.microsoft.com/office/powerpoint/2010/main" xmlns="" val="1786946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Text Placeholder 2">
            <a:extLst>
              <a:ext uri="{FF2B5EF4-FFF2-40B4-BE49-F238E27FC236}">
                <a16:creationId xmlns:a16="http://schemas.microsoft.com/office/drawing/2014/main" xmlns="" id="{F7D4EFDE-DB85-41D5-82ED-DB72B0BD7A7E}"/>
              </a:ext>
            </a:extLst>
          </p:cNvPr>
          <p:cNvSpPr txBox="1">
            <a:spLocks/>
          </p:cNvSpPr>
          <p:nvPr/>
        </p:nvSpPr>
        <p:spPr>
          <a:xfrm>
            <a:off x="390525" y="609600"/>
            <a:ext cx="8362949" cy="1881649"/>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Pathophysiology</a:t>
            </a:r>
          </a:p>
          <a:p>
            <a:r>
              <a:rPr lang="en-US" dirty="0"/>
              <a:t>Above the Obstruction            peristalsis increase              bowel dilate         reduction in peristalsis strength            flaccid and paralysis</a:t>
            </a:r>
          </a:p>
          <a:p>
            <a:endParaRPr lang="en-US" dirty="0"/>
          </a:p>
          <a:p>
            <a:r>
              <a:rPr lang="en-US" dirty="0"/>
              <a:t>Below Obstruction              normal peristalsis and absorption until it become empty                    it contracts and becomes immobile    </a:t>
            </a:r>
          </a:p>
        </p:txBody>
      </p:sp>
      <p:cxnSp>
        <p:nvCxnSpPr>
          <p:cNvPr id="3" name="رابط كسهم مستقيم 2"/>
          <p:cNvCxnSpPr/>
          <p:nvPr/>
        </p:nvCxnSpPr>
        <p:spPr>
          <a:xfrm>
            <a:off x="2831840" y="1143000"/>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رابط كسهم مستقيم 10"/>
          <p:cNvCxnSpPr/>
          <p:nvPr/>
        </p:nvCxnSpPr>
        <p:spPr>
          <a:xfrm>
            <a:off x="5410200" y="1143000"/>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رابط كسهم مستقيم 11"/>
          <p:cNvCxnSpPr/>
          <p:nvPr/>
        </p:nvCxnSpPr>
        <p:spPr>
          <a:xfrm>
            <a:off x="7352211" y="1143000"/>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رابط كسهم مستقيم 12"/>
          <p:cNvCxnSpPr/>
          <p:nvPr/>
        </p:nvCxnSpPr>
        <p:spPr>
          <a:xfrm>
            <a:off x="3781720" y="1371600"/>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رابط كسهم مستقيم 13"/>
          <p:cNvCxnSpPr/>
          <p:nvPr/>
        </p:nvCxnSpPr>
        <p:spPr>
          <a:xfrm>
            <a:off x="2514600" y="1981200"/>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رابط كسهم مستقيم 15"/>
          <p:cNvCxnSpPr/>
          <p:nvPr/>
        </p:nvCxnSpPr>
        <p:spPr>
          <a:xfrm>
            <a:off x="1524000" y="2209800"/>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5" name="Picture 2" descr="C:\Users\lenovo\Documents\IMG_5384.PNG">
            <a:extLst>
              <a:ext uri="{FF2B5EF4-FFF2-40B4-BE49-F238E27FC236}">
                <a16:creationId xmlns:a16="http://schemas.microsoft.com/office/drawing/2014/main" xmlns="" id="{1ABD379C-A670-4CF6-B38B-E87C3C41150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64030" y="2491249"/>
            <a:ext cx="2505738" cy="39962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7925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10" name="Rectangle 1"/>
          <p:cNvSpPr/>
          <p:nvPr/>
        </p:nvSpPr>
        <p:spPr>
          <a:xfrm>
            <a:off x="0" y="636940"/>
            <a:ext cx="9144000" cy="5840060"/>
          </a:xfrm>
          <a:prstGeom prst="rect">
            <a:avLst/>
          </a:prstGeom>
        </p:spPr>
        <p:txBody>
          <a:bodyPr wrap="square">
            <a:spAutoFit/>
          </a:bodyPr>
          <a:lstStyle/>
          <a:p>
            <a:pPr algn="l"/>
            <a:r>
              <a:rPr lang="en-US" sz="3600" b="1" dirty="0">
                <a:solidFill>
                  <a:srgbClr val="FF0000"/>
                </a:solidFill>
                <a:latin typeface="Aileron-Bold"/>
              </a:rPr>
              <a:t>PATHOPHYSIOLOGY</a:t>
            </a:r>
          </a:p>
          <a:p>
            <a:pPr algn="l"/>
            <a:r>
              <a:rPr lang="en-US" dirty="0">
                <a:solidFill>
                  <a:srgbClr val="000000"/>
                </a:solidFill>
                <a:latin typeface="GoudyStd"/>
              </a:rPr>
              <a:t>.Distention is caused by</a:t>
            </a:r>
          </a:p>
          <a:p>
            <a:pPr algn="l"/>
            <a:r>
              <a:rPr lang="en-US" dirty="0">
                <a:solidFill>
                  <a:srgbClr val="000000"/>
                </a:solidFill>
                <a:latin typeface="GoudyStd"/>
              </a:rPr>
              <a:t>1- gas</a:t>
            </a:r>
          </a:p>
          <a:p>
            <a:pPr algn="l"/>
            <a:r>
              <a:rPr lang="en-US" dirty="0">
                <a:solidFill>
                  <a:srgbClr val="000000"/>
                </a:solidFill>
                <a:latin typeface="GoudyStd"/>
              </a:rPr>
              <a:t>2- Fluids</a:t>
            </a:r>
          </a:p>
          <a:p>
            <a:pPr algn="l"/>
            <a:endParaRPr lang="en-US" dirty="0">
              <a:solidFill>
                <a:srgbClr val="000000"/>
              </a:solidFill>
              <a:latin typeface="GoudyStd"/>
            </a:endParaRPr>
          </a:p>
          <a:p>
            <a:pPr marR="6985" algn="just" rtl="0">
              <a:lnSpc>
                <a:spcPct val="100000"/>
              </a:lnSpc>
              <a:spcBef>
                <a:spcPts val="100"/>
              </a:spcBef>
            </a:pPr>
            <a:r>
              <a:rPr lang="en-US" sz="800" dirty="0">
                <a:solidFill>
                  <a:srgbClr val="52D60A"/>
                </a:solidFill>
                <a:latin typeface="ZapfDingbatsStd"/>
              </a:rPr>
              <a:t>●</a:t>
            </a:r>
            <a:r>
              <a:rPr lang="en-US" sz="800" dirty="0">
                <a:solidFill>
                  <a:srgbClr val="52D60A"/>
                </a:solidFill>
                <a:latin typeface="HelveticaNeueLTStd-Roman"/>
              </a:rPr>
              <a:t>● </a:t>
            </a:r>
            <a:r>
              <a:rPr lang="en-US" b="1" dirty="0">
                <a:solidFill>
                  <a:srgbClr val="000000"/>
                </a:solidFill>
                <a:latin typeface="GoudyStd-Bold"/>
              </a:rPr>
              <a:t>Gas e</a:t>
            </a:r>
            <a:r>
              <a:rPr lang="en-US" b="1" spc="-10" dirty="0">
                <a:latin typeface="Times New Roman"/>
                <a:cs typeface="Times New Roman"/>
              </a:rPr>
              <a:t>ither swallowed  (70%),</a:t>
            </a:r>
            <a:r>
              <a:rPr lang="en-US" b="1" spc="330" dirty="0">
                <a:latin typeface="Times New Roman"/>
                <a:cs typeface="Times New Roman"/>
              </a:rPr>
              <a:t> </a:t>
            </a:r>
            <a:r>
              <a:rPr lang="en-US" b="1" spc="-10" dirty="0">
                <a:latin typeface="Times New Roman"/>
                <a:cs typeface="Times New Roman"/>
              </a:rPr>
              <a:t>diffused</a:t>
            </a:r>
            <a:r>
              <a:rPr lang="en-US" dirty="0">
                <a:latin typeface="Times New Roman"/>
                <a:cs typeface="Times New Roman"/>
              </a:rPr>
              <a:t> </a:t>
            </a:r>
            <a:r>
              <a:rPr lang="en-US" b="1" spc="-15" dirty="0">
                <a:latin typeface="Times New Roman"/>
                <a:cs typeface="Times New Roman"/>
              </a:rPr>
              <a:t>from </a:t>
            </a:r>
            <a:r>
              <a:rPr lang="en-US" b="1" spc="-5" dirty="0">
                <a:latin typeface="Times New Roman"/>
                <a:cs typeface="Times New Roman"/>
              </a:rPr>
              <a:t>blood (20%)  </a:t>
            </a:r>
            <a:r>
              <a:rPr lang="en-US" b="1" dirty="0">
                <a:latin typeface="Times New Roman"/>
                <a:cs typeface="Times New Roman"/>
              </a:rPr>
              <a:t>or </a:t>
            </a:r>
            <a:r>
              <a:rPr lang="en-US" b="1" spc="-10" dirty="0">
                <a:latin typeface="Times New Roman"/>
                <a:cs typeface="Times New Roman"/>
              </a:rPr>
              <a:t>produced </a:t>
            </a:r>
            <a:r>
              <a:rPr lang="en-US" b="1" spc="-15" dirty="0">
                <a:latin typeface="Times New Roman"/>
                <a:cs typeface="Times New Roman"/>
              </a:rPr>
              <a:t>from  putrefaction </a:t>
            </a:r>
            <a:r>
              <a:rPr lang="en-US" b="1" dirty="0">
                <a:latin typeface="Times New Roman"/>
                <a:cs typeface="Times New Roman"/>
              </a:rPr>
              <a:t>of  </a:t>
            </a:r>
            <a:r>
              <a:rPr lang="en-US" b="1" spc="-5" dirty="0">
                <a:latin typeface="Times New Roman"/>
                <a:cs typeface="Times New Roman"/>
              </a:rPr>
              <a:t>food</a:t>
            </a:r>
            <a:r>
              <a:rPr lang="en-US" b="1" spc="-25" dirty="0">
                <a:latin typeface="Times New Roman"/>
                <a:cs typeface="Times New Roman"/>
              </a:rPr>
              <a:t> </a:t>
            </a:r>
            <a:r>
              <a:rPr lang="en-US" b="1" spc="-10" dirty="0">
                <a:latin typeface="Times New Roman"/>
                <a:cs typeface="Times New Roman"/>
              </a:rPr>
              <a:t>(10%).</a:t>
            </a:r>
            <a:endParaRPr lang="en-US" dirty="0">
              <a:latin typeface="Times New Roman"/>
              <a:cs typeface="Times New Roman"/>
            </a:endParaRPr>
          </a:p>
          <a:p>
            <a:pPr algn="l"/>
            <a:r>
              <a:rPr lang="en-US" dirty="0">
                <a:solidFill>
                  <a:srgbClr val="000000"/>
                </a:solidFill>
                <a:latin typeface="GoudyStd"/>
              </a:rPr>
              <a:t> ..there is a significant overgrowth of both aerobic and anaerobic organisms, resulting in considerable gas</a:t>
            </a:r>
            <a:r>
              <a:rPr lang="en-US" dirty="0"/>
              <a:t> production Following the reabsorption of oxygen and carbon</a:t>
            </a:r>
          </a:p>
          <a:p>
            <a:pPr algn="l"/>
            <a:r>
              <a:rPr lang="en-US" dirty="0"/>
              <a:t>dioxide, the majority is made up of nitrogen (90%) and hydrogen </a:t>
            </a:r>
            <a:r>
              <a:rPr lang="en-US" dirty="0" err="1"/>
              <a:t>sulphide</a:t>
            </a:r>
            <a:endParaRPr lang="en-US" dirty="0"/>
          </a:p>
          <a:p>
            <a:pPr algn="l"/>
            <a:r>
              <a:rPr lang="en-US" dirty="0"/>
              <a:t>●● </a:t>
            </a:r>
            <a:r>
              <a:rPr lang="en-US" b="1" dirty="0"/>
              <a:t>Fluid</a:t>
            </a:r>
            <a:r>
              <a:rPr lang="en-US" dirty="0"/>
              <a:t>: this is made up of the various digestive juices and </a:t>
            </a:r>
            <a:r>
              <a:rPr lang="en-US" b="1" spc="-10" dirty="0">
                <a:latin typeface="Times New Roman"/>
                <a:cs typeface="Times New Roman"/>
              </a:rPr>
              <a:t>Swallowed fluid</a:t>
            </a:r>
            <a:r>
              <a:rPr lang="en-US" dirty="0"/>
              <a:t> .</a:t>
            </a:r>
          </a:p>
          <a:p>
            <a:pPr algn="l"/>
            <a:r>
              <a:rPr lang="en-US" dirty="0"/>
              <a:t>This accumulates</a:t>
            </a:r>
          </a:p>
          <a:p>
            <a:pPr algn="l"/>
            <a:r>
              <a:rPr lang="en-US" dirty="0"/>
              <a:t>in the gut lumen as absorption by the obstructed gut is retarded.</a:t>
            </a:r>
          </a:p>
          <a:p>
            <a:pPr algn="l"/>
            <a:r>
              <a:rPr lang="en-US" dirty="0"/>
              <a:t> </a:t>
            </a:r>
            <a:r>
              <a:rPr lang="en-US" sz="2800" spc="15" baseline="4629" dirty="0">
                <a:solidFill>
                  <a:srgbClr val="FF3300"/>
                </a:solidFill>
                <a:latin typeface="Symbol"/>
                <a:cs typeface="Symbol"/>
              </a:rPr>
              <a:t></a:t>
            </a:r>
            <a:r>
              <a:rPr lang="en-US" b="1" spc="10" dirty="0">
                <a:solidFill>
                  <a:srgbClr val="FF3300"/>
                </a:solidFill>
                <a:latin typeface="Times New Roman"/>
                <a:cs typeface="Times New Roman"/>
              </a:rPr>
              <a:t>500-1000 </a:t>
            </a:r>
            <a:r>
              <a:rPr lang="en-US" b="1" dirty="0">
                <a:solidFill>
                  <a:srgbClr val="FF3300"/>
                </a:solidFill>
                <a:latin typeface="Times New Roman"/>
                <a:cs typeface="Times New Roman"/>
              </a:rPr>
              <a:t>ml</a:t>
            </a:r>
            <a:r>
              <a:rPr lang="en-US" b="1" spc="-10" dirty="0">
                <a:solidFill>
                  <a:srgbClr val="FF3300"/>
                </a:solidFill>
                <a:latin typeface="Times New Roman"/>
                <a:cs typeface="Times New Roman"/>
              </a:rPr>
              <a:t> </a:t>
            </a:r>
            <a:r>
              <a:rPr lang="en-US" b="1" spc="-5" dirty="0">
                <a:solidFill>
                  <a:srgbClr val="007F00"/>
                </a:solidFill>
                <a:latin typeface="Times New Roman"/>
                <a:cs typeface="Times New Roman"/>
              </a:rPr>
              <a:t>saliva</a:t>
            </a:r>
            <a:endParaRPr lang="en-US" dirty="0">
              <a:latin typeface="Times New Roman"/>
              <a:cs typeface="Times New Roman"/>
            </a:endParaRPr>
          </a:p>
          <a:p>
            <a:pPr marL="63500" algn="l" rtl="0">
              <a:lnSpc>
                <a:spcPct val="100000"/>
              </a:lnSpc>
              <a:spcBef>
                <a:spcPts val="20"/>
              </a:spcBef>
            </a:pPr>
            <a:r>
              <a:rPr lang="en-US" sz="2800" spc="37" baseline="4629" dirty="0">
                <a:solidFill>
                  <a:srgbClr val="FF3300"/>
                </a:solidFill>
                <a:latin typeface="Symbol"/>
                <a:cs typeface="Symbol"/>
              </a:rPr>
              <a:t></a:t>
            </a:r>
            <a:r>
              <a:rPr lang="en-US" b="1" spc="25" dirty="0">
                <a:solidFill>
                  <a:srgbClr val="FF3300"/>
                </a:solidFill>
                <a:latin typeface="Times New Roman"/>
                <a:cs typeface="Times New Roman"/>
              </a:rPr>
              <a:t>1000 </a:t>
            </a:r>
            <a:r>
              <a:rPr lang="en-US" b="1" dirty="0">
                <a:solidFill>
                  <a:srgbClr val="FF3300"/>
                </a:solidFill>
                <a:latin typeface="Times New Roman"/>
                <a:cs typeface="Times New Roman"/>
              </a:rPr>
              <a:t>- 1500 ml </a:t>
            </a:r>
            <a:r>
              <a:rPr lang="en-US" b="1" spc="-5" dirty="0">
                <a:solidFill>
                  <a:srgbClr val="0000FF"/>
                </a:solidFill>
                <a:latin typeface="Times New Roman"/>
                <a:cs typeface="Times New Roman"/>
              </a:rPr>
              <a:t>gastric</a:t>
            </a:r>
            <a:r>
              <a:rPr lang="en-US" b="1" spc="-35" dirty="0">
                <a:solidFill>
                  <a:srgbClr val="0000FF"/>
                </a:solidFill>
                <a:latin typeface="Times New Roman"/>
                <a:cs typeface="Times New Roman"/>
              </a:rPr>
              <a:t> </a:t>
            </a:r>
            <a:r>
              <a:rPr lang="en-US" b="1" spc="-10" dirty="0">
                <a:solidFill>
                  <a:srgbClr val="0000FF"/>
                </a:solidFill>
                <a:latin typeface="Times New Roman"/>
                <a:cs typeface="Times New Roman"/>
              </a:rPr>
              <a:t>juice</a:t>
            </a:r>
            <a:endParaRPr lang="en-US" dirty="0">
              <a:latin typeface="Times New Roman"/>
              <a:cs typeface="Times New Roman"/>
            </a:endParaRPr>
          </a:p>
          <a:p>
            <a:pPr marL="63500" algn="l" rtl="0">
              <a:lnSpc>
                <a:spcPct val="100000"/>
              </a:lnSpc>
              <a:spcBef>
                <a:spcPts val="20"/>
              </a:spcBef>
            </a:pPr>
            <a:r>
              <a:rPr lang="en-US" sz="2800" spc="37" baseline="4629" dirty="0">
                <a:solidFill>
                  <a:srgbClr val="FF3300"/>
                </a:solidFill>
                <a:latin typeface="Symbol"/>
                <a:cs typeface="Symbol"/>
              </a:rPr>
              <a:t></a:t>
            </a:r>
            <a:r>
              <a:rPr lang="en-US" b="1" spc="25" dirty="0">
                <a:solidFill>
                  <a:srgbClr val="FF3300"/>
                </a:solidFill>
                <a:latin typeface="Times New Roman"/>
                <a:cs typeface="Times New Roman"/>
              </a:rPr>
              <a:t>500-750 </a:t>
            </a:r>
            <a:r>
              <a:rPr lang="en-US" b="1" dirty="0">
                <a:solidFill>
                  <a:srgbClr val="FF3300"/>
                </a:solidFill>
                <a:latin typeface="Times New Roman"/>
                <a:cs typeface="Times New Roman"/>
              </a:rPr>
              <a:t>ml </a:t>
            </a:r>
            <a:r>
              <a:rPr lang="en-US" b="1" spc="-10" dirty="0">
                <a:solidFill>
                  <a:srgbClr val="007F00"/>
                </a:solidFill>
                <a:latin typeface="Times New Roman"/>
                <a:cs typeface="Times New Roman"/>
              </a:rPr>
              <a:t>bile</a:t>
            </a:r>
            <a:endParaRPr lang="en-US" dirty="0">
              <a:latin typeface="Times New Roman"/>
              <a:cs typeface="Times New Roman"/>
            </a:endParaRPr>
          </a:p>
          <a:p>
            <a:pPr marL="63500" algn="l" rtl="0">
              <a:lnSpc>
                <a:spcPts val="2840"/>
              </a:lnSpc>
              <a:spcBef>
                <a:spcPts val="20"/>
              </a:spcBef>
            </a:pPr>
            <a:r>
              <a:rPr lang="en-US" sz="2800" spc="37" baseline="4629" dirty="0">
                <a:solidFill>
                  <a:srgbClr val="FF3300"/>
                </a:solidFill>
                <a:latin typeface="Symbol"/>
                <a:cs typeface="Symbol"/>
              </a:rPr>
              <a:t></a:t>
            </a:r>
            <a:r>
              <a:rPr lang="en-US" b="1" spc="25" dirty="0">
                <a:solidFill>
                  <a:srgbClr val="FF3300"/>
                </a:solidFill>
                <a:latin typeface="Times New Roman"/>
                <a:cs typeface="Times New Roman"/>
              </a:rPr>
              <a:t>500-1000 </a:t>
            </a:r>
            <a:r>
              <a:rPr lang="en-US" b="1" dirty="0">
                <a:solidFill>
                  <a:srgbClr val="FF3300"/>
                </a:solidFill>
                <a:latin typeface="Times New Roman"/>
                <a:cs typeface="Times New Roman"/>
              </a:rPr>
              <a:t>ml </a:t>
            </a:r>
            <a:r>
              <a:rPr lang="en-US" b="1" spc="-15" dirty="0">
                <a:solidFill>
                  <a:srgbClr val="0000FF"/>
                </a:solidFill>
                <a:latin typeface="Times New Roman"/>
                <a:cs typeface="Times New Roman"/>
              </a:rPr>
              <a:t>pancreatic</a:t>
            </a:r>
            <a:r>
              <a:rPr lang="en-US" b="1" spc="-25" dirty="0">
                <a:solidFill>
                  <a:srgbClr val="0000FF"/>
                </a:solidFill>
                <a:latin typeface="Times New Roman"/>
                <a:cs typeface="Times New Roman"/>
              </a:rPr>
              <a:t> </a:t>
            </a:r>
            <a:r>
              <a:rPr lang="en-US" b="1" spc="-10" dirty="0">
                <a:solidFill>
                  <a:srgbClr val="0000FF"/>
                </a:solidFill>
                <a:latin typeface="Times New Roman"/>
                <a:cs typeface="Times New Roman"/>
              </a:rPr>
              <a:t>secretion</a:t>
            </a:r>
            <a:r>
              <a:rPr lang="en-US" b="1" spc="-10" dirty="0">
                <a:solidFill>
                  <a:srgbClr val="007F00"/>
                </a:solidFill>
                <a:latin typeface="Times New Roman"/>
                <a:cs typeface="Times New Roman"/>
              </a:rPr>
              <a:t>.</a:t>
            </a:r>
            <a:endParaRPr lang="en-US" dirty="0">
              <a:latin typeface="Times New Roman"/>
              <a:cs typeface="Times New Roman"/>
            </a:endParaRPr>
          </a:p>
          <a:p>
            <a:pPr marL="63500" algn="l" rtl="0">
              <a:lnSpc>
                <a:spcPts val="2840"/>
              </a:lnSpc>
            </a:pPr>
            <a:r>
              <a:rPr lang="en-US" sz="2800" spc="37" baseline="4629" dirty="0">
                <a:solidFill>
                  <a:srgbClr val="FF3300"/>
                </a:solidFill>
                <a:latin typeface="Symbol"/>
                <a:cs typeface="Symbol"/>
              </a:rPr>
              <a:t>2000-</a:t>
            </a:r>
            <a:r>
              <a:rPr lang="en-US" b="1" spc="25" dirty="0">
                <a:solidFill>
                  <a:srgbClr val="FF3300"/>
                </a:solidFill>
                <a:latin typeface="Times New Roman"/>
                <a:cs typeface="Times New Roman"/>
              </a:rPr>
              <a:t>3000 </a:t>
            </a:r>
            <a:r>
              <a:rPr lang="en-US" b="1" dirty="0">
                <a:solidFill>
                  <a:srgbClr val="FF3300"/>
                </a:solidFill>
                <a:latin typeface="Times New Roman"/>
                <a:cs typeface="Times New Roman"/>
              </a:rPr>
              <a:t>ml </a:t>
            </a:r>
            <a:r>
              <a:rPr lang="en-US" b="1" spc="-10" dirty="0">
                <a:solidFill>
                  <a:srgbClr val="007F00"/>
                </a:solidFill>
                <a:latin typeface="Times New Roman"/>
                <a:cs typeface="Times New Roman"/>
              </a:rPr>
              <a:t>intestinal</a:t>
            </a:r>
            <a:r>
              <a:rPr lang="en-US" b="1" spc="-20" dirty="0">
                <a:solidFill>
                  <a:srgbClr val="007F00"/>
                </a:solidFill>
                <a:latin typeface="Times New Roman"/>
                <a:cs typeface="Times New Roman"/>
              </a:rPr>
              <a:t> </a:t>
            </a:r>
            <a:r>
              <a:rPr lang="en-US" b="1" spc="-15" dirty="0">
                <a:solidFill>
                  <a:srgbClr val="007F00"/>
                </a:solidFill>
                <a:latin typeface="Times New Roman"/>
                <a:cs typeface="Times New Roman"/>
              </a:rPr>
              <a:t>secretion</a:t>
            </a:r>
            <a:endParaRPr lang="en-US" dirty="0">
              <a:latin typeface="Times New Roman"/>
              <a:cs typeface="Times New Roman"/>
            </a:endParaRPr>
          </a:p>
          <a:p>
            <a:pPr algn="l"/>
            <a:endParaRPr lang="en-US" dirty="0"/>
          </a:p>
        </p:txBody>
      </p:sp>
      <p:sp>
        <p:nvSpPr>
          <p:cNvPr id="11" name="Right Brace 2"/>
          <p:cNvSpPr/>
          <p:nvPr/>
        </p:nvSpPr>
        <p:spPr>
          <a:xfrm>
            <a:off x="3825550" y="4578998"/>
            <a:ext cx="213049" cy="1593202"/>
          </a:xfrm>
          <a:prstGeom prst="rightBrace">
            <a:avLst>
              <a:gd name="adj1" fmla="val 8676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3"/>
          <p:cNvSpPr/>
          <p:nvPr/>
        </p:nvSpPr>
        <p:spPr>
          <a:xfrm>
            <a:off x="4114800" y="4530012"/>
            <a:ext cx="914400" cy="956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 hours</a:t>
            </a:r>
          </a:p>
        </p:txBody>
      </p:sp>
    </p:spTree>
    <p:extLst>
      <p:ext uri="{BB962C8B-B14F-4D97-AF65-F5344CB8AC3E}">
        <p14:creationId xmlns:p14="http://schemas.microsoft.com/office/powerpoint/2010/main" xmlns="" val="563562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13" name="Rectangle 1"/>
          <p:cNvSpPr/>
          <p:nvPr/>
        </p:nvSpPr>
        <p:spPr>
          <a:xfrm>
            <a:off x="0" y="762000"/>
            <a:ext cx="8153400" cy="5262979"/>
          </a:xfrm>
          <a:prstGeom prst="rect">
            <a:avLst/>
          </a:prstGeom>
        </p:spPr>
        <p:txBody>
          <a:bodyPr wrap="square">
            <a:spAutoFit/>
          </a:bodyPr>
          <a:lstStyle/>
          <a:p>
            <a:pPr algn="l"/>
            <a:r>
              <a:rPr lang="en-US" sz="2800" dirty="0"/>
              <a:t>Dehydration and electrolyte loss are due to:</a:t>
            </a:r>
          </a:p>
          <a:p>
            <a:pPr algn="l"/>
            <a:r>
              <a:rPr lang="en-US" sz="2800" dirty="0"/>
              <a:t>●● reduced oral intake;</a:t>
            </a:r>
          </a:p>
          <a:p>
            <a:pPr algn="l"/>
            <a:r>
              <a:rPr lang="en-US" sz="2800" dirty="0"/>
              <a:t>●● defective intestinal absorption;</a:t>
            </a:r>
          </a:p>
          <a:p>
            <a:pPr algn="l"/>
            <a:r>
              <a:rPr lang="en-US" sz="2800" dirty="0"/>
              <a:t>●●Increased  losses as a result 0f vomiting; sequestration in the bowel lumen;</a:t>
            </a:r>
          </a:p>
          <a:p>
            <a:pPr algn="l"/>
            <a:r>
              <a:rPr lang="en-US" sz="2800" dirty="0"/>
              <a:t>●● transudation of fluid into the peritoneal cavity.</a:t>
            </a:r>
          </a:p>
          <a:p>
            <a:pPr algn="l"/>
            <a:r>
              <a:rPr lang="en-US" sz="2800" dirty="0"/>
              <a:t>Systemic Effects of Obstruction</a:t>
            </a:r>
          </a:p>
          <a:p>
            <a:pPr algn="l"/>
            <a:r>
              <a:rPr lang="en-US" sz="2800" dirty="0"/>
              <a:t>1- Water and electrolyte losses         hypovolemia</a:t>
            </a:r>
          </a:p>
          <a:p>
            <a:pPr algn="l"/>
            <a:r>
              <a:rPr lang="en-US" sz="2800" dirty="0"/>
              <a:t>2- Toxic materials          sepsis</a:t>
            </a:r>
          </a:p>
          <a:p>
            <a:pPr algn="l"/>
            <a:r>
              <a:rPr lang="en-US" sz="2800" dirty="0"/>
              <a:t>3-Cardiopulmonary dysfunction         atelectasis</a:t>
            </a:r>
          </a:p>
          <a:p>
            <a:pPr algn="l"/>
            <a:r>
              <a:rPr lang="en-US" sz="2800" dirty="0"/>
              <a:t>4- Renal failure</a:t>
            </a:r>
          </a:p>
          <a:p>
            <a:pPr algn="l"/>
            <a:r>
              <a:rPr lang="en-US" sz="2800" dirty="0"/>
              <a:t>5- Shock         death  </a:t>
            </a:r>
          </a:p>
        </p:txBody>
      </p:sp>
      <p:cxnSp>
        <p:nvCxnSpPr>
          <p:cNvPr id="3" name="رابط كسهم مستقيم 2"/>
          <p:cNvCxnSpPr/>
          <p:nvPr/>
        </p:nvCxnSpPr>
        <p:spPr>
          <a:xfrm>
            <a:off x="4572000" y="4038600"/>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رابط كسهم مستقيم 9"/>
          <p:cNvCxnSpPr/>
          <p:nvPr/>
        </p:nvCxnSpPr>
        <p:spPr>
          <a:xfrm>
            <a:off x="2666999" y="4491318"/>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رابط كسهم مستقيم 10"/>
          <p:cNvCxnSpPr/>
          <p:nvPr/>
        </p:nvCxnSpPr>
        <p:spPr>
          <a:xfrm>
            <a:off x="1341965" y="5715000"/>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رابط كسهم مستقيم 11"/>
          <p:cNvCxnSpPr/>
          <p:nvPr/>
        </p:nvCxnSpPr>
        <p:spPr>
          <a:xfrm>
            <a:off x="4724400" y="4876800"/>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578099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85800"/>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4375" b="93047" l="0" r="100000"/>
                      </a14:imgEffect>
                    </a14:imgLayer>
                  </a14:imgProps>
                </a:ext>
                <a:ext uri="{28A0092B-C50C-407E-A947-70E740481C1C}">
                  <a14:useLocalDpi xmlns:a14="http://schemas.microsoft.com/office/drawing/2010/main" xmlns="" val="0"/>
                </a:ext>
              </a:extLst>
            </a:blip>
            <a:srcRect t="13863" b="16439"/>
            <a:stretch/>
          </p:blipFill>
          <p:spPr>
            <a:xfrm>
              <a:off x="4114800" y="1"/>
              <a:ext cx="761999" cy="685800"/>
            </a:xfrm>
            <a:prstGeom prst="rect">
              <a:avLst/>
            </a:prstGeom>
          </p:spPr>
        </p:pic>
      </p:grpSp>
      <p:sp>
        <p:nvSpPr>
          <p:cNvPr id="9" name="Rectangle 2"/>
          <p:cNvSpPr/>
          <p:nvPr/>
        </p:nvSpPr>
        <p:spPr>
          <a:xfrm>
            <a:off x="152400" y="1295400"/>
            <a:ext cx="8686800" cy="646331"/>
          </a:xfrm>
          <a:prstGeom prst="rect">
            <a:avLst/>
          </a:prstGeom>
        </p:spPr>
        <p:txBody>
          <a:bodyPr wrap="square">
            <a:spAutoFit/>
          </a:bodyPr>
          <a:lstStyle/>
          <a:p>
            <a:pPr algn="l"/>
            <a:r>
              <a:rPr lang="en-US" dirty="0">
                <a:latin typeface="GoudyStd"/>
              </a:rPr>
              <a:t> When strangulation occurs, the blood supply is compromised and the bowel becomes ischemic</a:t>
            </a:r>
            <a:endParaRPr lang="en-US" dirty="0"/>
          </a:p>
        </p:txBody>
      </p:sp>
      <p:sp>
        <p:nvSpPr>
          <p:cNvPr id="10" name="Rectangle 3"/>
          <p:cNvSpPr/>
          <p:nvPr/>
        </p:nvSpPr>
        <p:spPr>
          <a:xfrm>
            <a:off x="646111" y="926068"/>
            <a:ext cx="1826782" cy="646331"/>
          </a:xfrm>
          <a:prstGeom prst="rect">
            <a:avLst/>
          </a:prstGeom>
        </p:spPr>
        <p:txBody>
          <a:bodyPr wrap="none">
            <a:spAutoFit/>
          </a:bodyPr>
          <a:lstStyle/>
          <a:p>
            <a:r>
              <a:rPr lang="en-US" b="1" dirty="0">
                <a:solidFill>
                  <a:srgbClr val="4A6C93"/>
                </a:solidFill>
                <a:latin typeface="Aileron-Bold"/>
              </a:rPr>
              <a:t>STRANGULATION</a:t>
            </a:r>
          </a:p>
          <a:p>
            <a:endParaRPr lang="en-US" dirty="0"/>
          </a:p>
        </p:txBody>
      </p:sp>
      <p:sp>
        <p:nvSpPr>
          <p:cNvPr id="11" name="Rectangle 6"/>
          <p:cNvSpPr/>
          <p:nvPr/>
        </p:nvSpPr>
        <p:spPr>
          <a:xfrm>
            <a:off x="228600" y="2214984"/>
            <a:ext cx="8686800" cy="4832092"/>
          </a:xfrm>
          <a:prstGeom prst="rect">
            <a:avLst/>
          </a:prstGeom>
        </p:spPr>
        <p:txBody>
          <a:bodyPr wrap="square">
            <a:spAutoFit/>
          </a:bodyPr>
          <a:lstStyle/>
          <a:p>
            <a:pPr algn="l"/>
            <a:r>
              <a:rPr lang="en-US" dirty="0">
                <a:latin typeface="GoudyStd"/>
              </a:rPr>
              <a:t> Firstly Venous return is compromised before the arterial supply           increase congestion             lead to free peritoneal fluid, edema of intestinal wall and blood in lumen.</a:t>
            </a:r>
          </a:p>
          <a:p>
            <a:pPr algn="l"/>
            <a:r>
              <a:rPr lang="en-US" dirty="0">
                <a:latin typeface="GoudyStd"/>
              </a:rPr>
              <a:t> once the arterial supply is impaired              hemorrhagic infarction  lead to </a:t>
            </a:r>
            <a:r>
              <a:rPr lang="en-US" dirty="0" err="1">
                <a:latin typeface="GoudyStd"/>
              </a:rPr>
              <a:t>ischaemia</a:t>
            </a:r>
            <a:r>
              <a:rPr lang="en-US" dirty="0">
                <a:latin typeface="GoudyStd"/>
              </a:rPr>
              <a:t> and gangrene or perforation                As the viability of the bowel is compromised             translocation and systemic exposure to anaerobic organisms and endotoxin occurs            sepsis and shock</a:t>
            </a:r>
          </a:p>
          <a:p>
            <a:r>
              <a:rPr lang="en-US" sz="2000" b="1" dirty="0">
                <a:solidFill>
                  <a:srgbClr val="52D60A"/>
                </a:solidFill>
                <a:latin typeface="Aileron-SemiBold"/>
              </a:rPr>
              <a:t>Causes of strangulation</a:t>
            </a:r>
          </a:p>
          <a:p>
            <a:r>
              <a:rPr lang="en-US" dirty="0">
                <a:solidFill>
                  <a:srgbClr val="122626"/>
                </a:solidFill>
                <a:latin typeface="HelveticaNeueLTStd-Bd"/>
              </a:rPr>
              <a:t>Direct pressure on the bowel wall</a:t>
            </a:r>
          </a:p>
          <a:p>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Hernial orifices</a:t>
            </a:r>
          </a:p>
          <a:p>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Adhesions/bands</a:t>
            </a:r>
          </a:p>
          <a:p>
            <a:r>
              <a:rPr lang="en-US" dirty="0">
                <a:solidFill>
                  <a:srgbClr val="122626"/>
                </a:solidFill>
                <a:latin typeface="HelveticaNeueLTStd-Bd"/>
              </a:rPr>
              <a:t>Interrupted mesenteric blood flow</a:t>
            </a:r>
          </a:p>
          <a:p>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Volvulus</a:t>
            </a:r>
          </a:p>
          <a:p>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Intussusception</a:t>
            </a:r>
          </a:p>
          <a:p>
            <a:r>
              <a:rPr lang="en-US" dirty="0">
                <a:solidFill>
                  <a:srgbClr val="122626"/>
                </a:solidFill>
                <a:latin typeface="HelveticaNeueLTStd-Bd"/>
              </a:rPr>
              <a:t>Increased intraluminal pressure</a:t>
            </a:r>
          </a:p>
          <a:p>
            <a:r>
              <a:rPr lang="en-US" sz="800" dirty="0">
                <a:solidFill>
                  <a:srgbClr val="52D60A"/>
                </a:solidFill>
                <a:latin typeface="ZapfDingbatsStd"/>
              </a:rPr>
              <a:t>●</a:t>
            </a:r>
            <a:r>
              <a:rPr lang="en-US" sz="800" dirty="0">
                <a:solidFill>
                  <a:srgbClr val="52D60A"/>
                </a:solidFill>
                <a:latin typeface="ZapfDingbatsITC"/>
              </a:rPr>
              <a:t>● </a:t>
            </a:r>
            <a:r>
              <a:rPr lang="en-US" dirty="0">
                <a:solidFill>
                  <a:srgbClr val="000000"/>
                </a:solidFill>
                <a:latin typeface="HelveticaNeueLTStd-Roman"/>
              </a:rPr>
              <a:t>Closed-loop obstruction</a:t>
            </a:r>
            <a:endParaRPr lang="en-US" dirty="0"/>
          </a:p>
          <a:p>
            <a:pPr algn="l"/>
            <a:endParaRPr lang="en-US" dirty="0">
              <a:latin typeface="GoudyStd"/>
            </a:endParaRPr>
          </a:p>
          <a:p>
            <a:pPr algn="l"/>
            <a:endParaRPr lang="en-US" dirty="0"/>
          </a:p>
        </p:txBody>
      </p:sp>
      <p:cxnSp>
        <p:nvCxnSpPr>
          <p:cNvPr id="12" name="رابط كسهم مستقيم 11"/>
          <p:cNvCxnSpPr>
            <a:cxnSpLocks/>
          </p:cNvCxnSpPr>
          <p:nvPr/>
        </p:nvCxnSpPr>
        <p:spPr>
          <a:xfrm flipV="1">
            <a:off x="3710473" y="2965580"/>
            <a:ext cx="632927" cy="62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رابط كسهم مستقيم 12"/>
          <p:cNvCxnSpPr>
            <a:cxnSpLocks/>
          </p:cNvCxnSpPr>
          <p:nvPr/>
        </p:nvCxnSpPr>
        <p:spPr>
          <a:xfrm>
            <a:off x="6259286" y="2427514"/>
            <a:ext cx="446314" cy="1088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رابط كسهم مستقيم 13"/>
          <p:cNvCxnSpPr>
            <a:cxnSpLocks/>
          </p:cNvCxnSpPr>
          <p:nvPr/>
        </p:nvCxnSpPr>
        <p:spPr>
          <a:xfrm flipV="1">
            <a:off x="2583024" y="3248608"/>
            <a:ext cx="617376" cy="279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رابط كسهم مستقيم 14"/>
          <p:cNvCxnSpPr/>
          <p:nvPr/>
        </p:nvCxnSpPr>
        <p:spPr>
          <a:xfrm>
            <a:off x="7772400" y="3200400"/>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رابط كسهم مستقيم 17"/>
          <p:cNvCxnSpPr/>
          <p:nvPr/>
        </p:nvCxnSpPr>
        <p:spPr>
          <a:xfrm>
            <a:off x="8001000" y="3429000"/>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603416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1075</TotalTime>
  <Words>3362</Words>
  <Application>Microsoft Office PowerPoint</Application>
  <PresentationFormat>عرض على الشاشة (3:4)‏</PresentationFormat>
  <Paragraphs>413</Paragraphs>
  <Slides>43</Slides>
  <Notes>3</Notes>
  <HiddenSlides>0</HiddenSlides>
  <MMClips>0</MMClips>
  <ScaleCrop>false</ScaleCrop>
  <HeadingPairs>
    <vt:vector size="4" baseType="variant">
      <vt:variant>
        <vt:lpstr>سمة</vt:lpstr>
      </vt:variant>
      <vt:variant>
        <vt:i4>1</vt:i4>
      </vt:variant>
      <vt:variant>
        <vt:lpstr>عناوين الشرائح</vt:lpstr>
      </vt:variant>
      <vt:variant>
        <vt:i4>43</vt:i4>
      </vt:variant>
    </vt:vector>
  </HeadingPairs>
  <TitlesOfParts>
    <vt:vector size="44" baseType="lpstr">
      <vt:lpstr>Office Theme</vt:lpstr>
      <vt:lpstr> Lecture Title:Intestinal Obstruction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Strangulated Obstruction </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dc:title>
  <dc:creator>Jenkins David - Consultant</dc:creator>
  <cp:lastModifiedBy>Dr.Wissam</cp:lastModifiedBy>
  <cp:revision>58</cp:revision>
  <dcterms:created xsi:type="dcterms:W3CDTF">2019-09-21T19:20:17Z</dcterms:created>
  <dcterms:modified xsi:type="dcterms:W3CDTF">2009-08-20T03:41:23Z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2015-09-28T00:00:00Z</vt:filetime>
  </property>
  <property fmtid="{D5CDD505-2E9C-101B-9397-08002B2CF9AE}" pid="3" name="Creator">
    <vt:lpwstr>Microsoft® PowerPoint® 2010</vt:lpwstr>
  </property>
  <property fmtid="{D5CDD505-2E9C-101B-9397-08002B2CF9AE}" pid="4" name="LastSaved">
    <vt:filetime>2019-09-21T00:00:00Z</vt:filetime>
  </property>
</Properties>
</file>